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9"/>
  </p:notesMasterIdLst>
  <p:sldIdLst>
    <p:sldId id="256" r:id="rId2"/>
    <p:sldId id="281" r:id="rId3"/>
    <p:sldId id="257" r:id="rId4"/>
    <p:sldId id="258" r:id="rId5"/>
    <p:sldId id="259" r:id="rId6"/>
    <p:sldId id="260" r:id="rId7"/>
    <p:sldId id="283" r:id="rId8"/>
    <p:sldId id="282" r:id="rId9"/>
    <p:sldId id="297" r:id="rId10"/>
    <p:sldId id="265" r:id="rId11"/>
    <p:sldId id="284" r:id="rId12"/>
    <p:sldId id="285" r:id="rId13"/>
    <p:sldId id="289" r:id="rId14"/>
    <p:sldId id="290" r:id="rId15"/>
    <p:sldId id="288" r:id="rId16"/>
    <p:sldId id="291" r:id="rId17"/>
    <p:sldId id="294" r:id="rId18"/>
    <p:sldId id="292" r:id="rId19"/>
    <p:sldId id="295" r:id="rId20"/>
    <p:sldId id="293" r:id="rId21"/>
    <p:sldId id="296" r:id="rId22"/>
    <p:sldId id="286" r:id="rId23"/>
    <p:sldId id="298" r:id="rId24"/>
    <p:sldId id="287" r:id="rId25"/>
    <p:sldId id="275" r:id="rId26"/>
    <p:sldId id="277" r:id="rId27"/>
    <p:sldId id="278" r:id="rId28"/>
  </p:sldIdLst>
  <p:sldSz cx="12192000" cy="6858000"/>
  <p:notesSz cx="6858000" cy="9144000"/>
  <p:embeddedFontLst>
    <p:embeddedFont>
      <p:font typeface="Abril Fatface" panose="020B0604020202020204" charset="0"/>
      <p:regular r:id="rId30"/>
    </p:embeddedFont>
    <p:embeddedFont>
      <p:font typeface="Aldrich" panose="02000000000000000000" pitchFamily="2" charset="0"/>
      <p:regular r:id="rId31"/>
    </p:embeddedFont>
    <p:embeddedFont>
      <p:font typeface="Calibri" panose="020F0502020204030204" pitchFamily="34" charset="0"/>
      <p:regular r:id="rId32"/>
      <p:bold r:id="rId33"/>
      <p:italic r:id="rId34"/>
      <p:boldItalic r:id="rId35"/>
    </p:embeddedFont>
    <p:embeddedFont>
      <p:font typeface="Griffy" panose="020B0604020202020204" charset="0"/>
      <p:regular r:id="rId36"/>
    </p:embeddedFont>
    <p:embeddedFont>
      <p:font typeface="Roboto" panose="02000000000000000000" pitchFamily="2" charset="0"/>
      <p:regular r:id="rId37"/>
      <p:bold r:id="rId38"/>
      <p:italic r:id="rId39"/>
      <p:boldItalic r:id="rId40"/>
    </p:embeddedFont>
    <p:embeddedFont>
      <p:font typeface="Roboto Mono" panose="020B0604020202020204" charset="0"/>
      <p:regular r:id="rId41"/>
      <p:bold r:id="rId42"/>
      <p:italic r:id="rId43"/>
      <p:boldItalic r:id="rId44"/>
    </p:embeddedFont>
    <p:embeddedFont>
      <p:font typeface="Roboto Mono SemiBold" panose="020B060402020202020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94660"/>
  </p:normalViewPr>
  <p:slideViewPr>
    <p:cSldViewPr snapToGrid="0">
      <p:cViewPr varScale="1">
        <p:scale>
          <a:sx n="82" d="100"/>
          <a:sy n="82" d="100"/>
        </p:scale>
        <p:origin x="557"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21856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2644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4988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a073618e60_0_6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a073618e60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073618e60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a073618e60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a073618e60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2280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9705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18798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5560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350"/>
        <p:cNvGrpSpPr/>
        <p:nvPr/>
      </p:nvGrpSpPr>
      <p:grpSpPr>
        <a:xfrm>
          <a:off x="0" y="0"/>
          <a:ext cx="0" cy="0"/>
          <a:chOff x="0" y="0"/>
          <a:chExt cx="0" cy="0"/>
        </a:xfrm>
      </p:grpSpPr>
      <p:sp>
        <p:nvSpPr>
          <p:cNvPr id="351" name="Google Shape;351;p20"/>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2" name="Google Shape;352;p20"/>
          <p:cNvGrpSpPr/>
          <p:nvPr/>
        </p:nvGrpSpPr>
        <p:grpSpPr>
          <a:xfrm>
            <a:off x="1272396" y="1199859"/>
            <a:ext cx="635280" cy="147600"/>
            <a:chOff x="2147366" y="4139382"/>
            <a:chExt cx="635280" cy="147600"/>
          </a:xfrm>
        </p:grpSpPr>
        <p:sp>
          <p:nvSpPr>
            <p:cNvPr id="353" name="Google Shape;353;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4" name="Google Shape;354;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5" name="Google Shape;355;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56" name="Google Shape;356;p20"/>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7" name="Google Shape;357;p20"/>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8" name="Google Shape;358;p20"/>
          <p:cNvGrpSpPr/>
          <p:nvPr/>
        </p:nvGrpSpPr>
        <p:grpSpPr>
          <a:xfrm>
            <a:off x="7242946" y="2331434"/>
            <a:ext cx="635280" cy="147600"/>
            <a:chOff x="2147366" y="4139382"/>
            <a:chExt cx="635280" cy="147600"/>
          </a:xfrm>
        </p:grpSpPr>
        <p:sp>
          <p:nvSpPr>
            <p:cNvPr id="359" name="Google Shape;359;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0" name="Google Shape;360;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1" name="Google Shape;361;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62" name="Google Shape;362;p20"/>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63" name="Google Shape;363;p20"/>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lvl1pPr marL="0" marR="0" lvl="0" indent="0" algn="l" rtl="0">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364" name="Google Shape;364;p20"/>
          <p:cNvSpPr txBox="1">
            <a:spLocks noGrp="1"/>
          </p:cNvSpPr>
          <p:nvPr>
            <p:ph type="body" idx="2"/>
          </p:nvPr>
        </p:nvSpPr>
        <p:spPr>
          <a:xfrm>
            <a:off x="7372700" y="3014400"/>
            <a:ext cx="3167700" cy="1068300"/>
          </a:xfrm>
          <a:prstGeom prst="rect">
            <a:avLst/>
          </a:prstGeom>
        </p:spPr>
        <p:txBody>
          <a:bodyPr spcFirstLastPara="1" wrap="square" lIns="121900" tIns="121900" rIns="121900" bIns="121900" anchor="ctr" anchorCtr="0">
            <a:noAutofit/>
          </a:bodyPr>
          <a:lstStyle>
            <a:lvl1pPr marL="457200" lvl="0" indent="-342900">
              <a:lnSpc>
                <a:spcPct val="100000"/>
              </a:lnSpc>
              <a:spcBef>
                <a:spcPts val="0"/>
              </a:spcBef>
              <a:spcAft>
                <a:spcPts val="0"/>
              </a:spcAft>
              <a:buSzPts val="1800"/>
              <a:buChar char="●"/>
              <a:defRPr/>
            </a:lvl1pPr>
            <a:lvl2pPr marL="914400" lvl="1" indent="-342900">
              <a:lnSpc>
                <a:spcPct val="100000"/>
              </a:lnSpc>
              <a:spcBef>
                <a:spcPts val="0"/>
              </a:spcBef>
              <a:spcAft>
                <a:spcPts val="0"/>
              </a:spcAft>
              <a:buSzPts val="1800"/>
              <a:buChar char="○"/>
              <a:defRPr/>
            </a:lvl2pPr>
            <a:lvl3pPr marL="1371600" lvl="2" indent="-342900">
              <a:lnSpc>
                <a:spcPct val="100000"/>
              </a:lnSpc>
              <a:spcBef>
                <a:spcPts val="0"/>
              </a:spcBef>
              <a:spcAft>
                <a:spcPts val="0"/>
              </a:spcAft>
              <a:buSzPts val="1800"/>
              <a:buChar char="■"/>
              <a:defRPr/>
            </a:lvl3pPr>
            <a:lvl4pPr marL="1828800" lvl="3" indent="-342900">
              <a:lnSpc>
                <a:spcPct val="100000"/>
              </a:lnSpc>
              <a:spcBef>
                <a:spcPts val="0"/>
              </a:spcBef>
              <a:spcAft>
                <a:spcPts val="0"/>
              </a:spcAft>
              <a:buSzPts val="1800"/>
              <a:buChar char="●"/>
              <a:defRPr/>
            </a:lvl4pPr>
            <a:lvl5pPr marL="2286000" lvl="4" indent="-342900">
              <a:lnSpc>
                <a:spcPct val="100000"/>
              </a:lnSpc>
              <a:spcBef>
                <a:spcPts val="0"/>
              </a:spcBef>
              <a:spcAft>
                <a:spcPts val="0"/>
              </a:spcAft>
              <a:buSzPts val="1800"/>
              <a:buChar char="○"/>
              <a:defRPr/>
            </a:lvl5pPr>
            <a:lvl6pPr marL="2743200" lvl="5" indent="-342900">
              <a:lnSpc>
                <a:spcPct val="100000"/>
              </a:lnSpc>
              <a:spcBef>
                <a:spcPts val="0"/>
              </a:spcBef>
              <a:spcAft>
                <a:spcPts val="0"/>
              </a:spcAft>
              <a:buSzPts val="1800"/>
              <a:buChar char="■"/>
              <a:defRPr/>
            </a:lvl6pPr>
            <a:lvl7pPr marL="3200400" lvl="6" indent="-342900">
              <a:lnSpc>
                <a:spcPct val="100000"/>
              </a:lnSpc>
              <a:spcBef>
                <a:spcPts val="0"/>
              </a:spcBef>
              <a:spcAft>
                <a:spcPts val="0"/>
              </a:spcAft>
              <a:buSzPts val="1800"/>
              <a:buChar char="●"/>
              <a:defRPr/>
            </a:lvl7pPr>
            <a:lvl8pPr marL="3657600" lvl="7" indent="-342900">
              <a:lnSpc>
                <a:spcPct val="100000"/>
              </a:lnSpc>
              <a:spcBef>
                <a:spcPts val="0"/>
              </a:spcBef>
              <a:spcAft>
                <a:spcPts val="0"/>
              </a:spcAft>
              <a:buSzPts val="1800"/>
              <a:buChar char="○"/>
              <a:defRPr/>
            </a:lvl8pPr>
            <a:lvl9pPr marL="4114800" lvl="8" indent="-342900">
              <a:lnSpc>
                <a:spcPct val="100000"/>
              </a:lnSpc>
              <a:spcBef>
                <a:spcPts val="0"/>
              </a:spcBef>
              <a:spcAft>
                <a:spcPts val="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67"/>
        <p:cNvGrpSpPr/>
        <p:nvPr/>
      </p:nvGrpSpPr>
      <p:grpSpPr>
        <a:xfrm>
          <a:off x="0" y="0"/>
          <a:ext cx="0" cy="0"/>
          <a:chOff x="0" y="0"/>
          <a:chExt cx="0" cy="0"/>
        </a:xfrm>
      </p:grpSpPr>
      <p:sp>
        <p:nvSpPr>
          <p:cNvPr id="68" name="Google Shape;68;p4"/>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9" name="Google Shape;69;p4"/>
          <p:cNvGrpSpPr/>
          <p:nvPr/>
        </p:nvGrpSpPr>
        <p:grpSpPr>
          <a:xfrm>
            <a:off x="1272396" y="1199859"/>
            <a:ext cx="635280" cy="147600"/>
            <a:chOff x="2147366" y="4139382"/>
            <a:chExt cx="635280" cy="147600"/>
          </a:xfrm>
        </p:grpSpPr>
        <p:sp>
          <p:nvSpPr>
            <p:cNvPr id="70" name="Google Shape;70;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3" name="Google Shape;73;p4"/>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4" name="Google Shape;74;p4"/>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75" name="Google Shape;75;p4"/>
          <p:cNvGrpSpPr/>
          <p:nvPr/>
        </p:nvGrpSpPr>
        <p:grpSpPr>
          <a:xfrm>
            <a:off x="7242946" y="2331434"/>
            <a:ext cx="635280" cy="147600"/>
            <a:chOff x="2147366" y="4139382"/>
            <a:chExt cx="635280" cy="147600"/>
          </a:xfrm>
        </p:grpSpPr>
        <p:sp>
          <p:nvSpPr>
            <p:cNvPr id="76" name="Google Shape;76;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9" name="Google Shape;79;p4"/>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0" name="Google Shape;80;p4"/>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177"/>
        <p:cNvGrpSpPr/>
        <p:nvPr/>
      </p:nvGrpSpPr>
      <p:grpSpPr>
        <a:xfrm>
          <a:off x="0" y="0"/>
          <a:ext cx="0" cy="0"/>
          <a:chOff x="0" y="0"/>
          <a:chExt cx="0" cy="0"/>
        </a:xfrm>
      </p:grpSpPr>
      <p:sp>
        <p:nvSpPr>
          <p:cNvPr id="178" name="Google Shape;178;p10"/>
          <p:cNvSpPr/>
          <p:nvPr/>
        </p:nvSpPr>
        <p:spPr>
          <a:xfrm>
            <a:off x="6297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9" name="Google Shape;179;p10"/>
          <p:cNvGrpSpPr/>
          <p:nvPr/>
        </p:nvGrpSpPr>
        <p:grpSpPr>
          <a:xfrm>
            <a:off x="819246" y="714334"/>
            <a:ext cx="635280" cy="147600"/>
            <a:chOff x="2147366" y="4139382"/>
            <a:chExt cx="635280" cy="147600"/>
          </a:xfrm>
        </p:grpSpPr>
        <p:sp>
          <p:nvSpPr>
            <p:cNvPr id="180" name="Google Shape;180;p1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1" name="Google Shape;181;p1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3" name="Google Shape;183;p10"/>
          <p:cNvSpPr txBox="1">
            <a:spLocks noGrp="1"/>
          </p:cNvSpPr>
          <p:nvPr>
            <p:ph type="title"/>
          </p:nvPr>
        </p:nvSpPr>
        <p:spPr>
          <a:xfrm>
            <a:off x="781800" y="919825"/>
            <a:ext cx="10628400" cy="4720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232"/>
        <p:cNvGrpSpPr/>
        <p:nvPr/>
      </p:nvGrpSpPr>
      <p:grpSpPr>
        <a:xfrm>
          <a:off x="0" y="0"/>
          <a:ext cx="0" cy="0"/>
          <a:chOff x="0" y="0"/>
          <a:chExt cx="0" cy="0"/>
        </a:xfrm>
      </p:grpSpPr>
      <p:sp>
        <p:nvSpPr>
          <p:cNvPr id="233" name="Google Shape;233;p14"/>
          <p:cNvSpPr/>
          <p:nvPr/>
        </p:nvSpPr>
        <p:spPr>
          <a:xfrm>
            <a:off x="8287500" y="232880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34" name="Google Shape;234;p14"/>
          <p:cNvGrpSpPr/>
          <p:nvPr/>
        </p:nvGrpSpPr>
        <p:grpSpPr>
          <a:xfrm>
            <a:off x="8429771" y="2458834"/>
            <a:ext cx="635280" cy="147600"/>
            <a:chOff x="2147366" y="4139382"/>
            <a:chExt cx="635280" cy="147600"/>
          </a:xfrm>
        </p:grpSpPr>
        <p:sp>
          <p:nvSpPr>
            <p:cNvPr id="235" name="Google Shape;235;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6" name="Google Shape;236;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7" name="Google Shape;237;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38" name="Google Shape;238;p14"/>
          <p:cNvSpPr/>
          <p:nvPr/>
        </p:nvSpPr>
        <p:spPr>
          <a:xfrm>
            <a:off x="4381350" y="1762275"/>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9" name="Google Shape;239;p14"/>
          <p:cNvSpPr/>
          <p:nvPr/>
        </p:nvSpPr>
        <p:spPr>
          <a:xfrm>
            <a:off x="4381350" y="1762275"/>
            <a:ext cx="34293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240" name="Google Shape;240;p14"/>
          <p:cNvGrpSpPr/>
          <p:nvPr/>
        </p:nvGrpSpPr>
        <p:grpSpPr>
          <a:xfrm>
            <a:off x="4523621" y="1892309"/>
            <a:ext cx="635280" cy="147600"/>
            <a:chOff x="2147366" y="4139382"/>
            <a:chExt cx="635280" cy="147600"/>
          </a:xfrm>
        </p:grpSpPr>
        <p:sp>
          <p:nvSpPr>
            <p:cNvPr id="241" name="Google Shape;241;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2" name="Google Shape;242;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3" name="Google Shape;243;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4" name="Google Shape;244;p14"/>
          <p:cNvSpPr/>
          <p:nvPr/>
        </p:nvSpPr>
        <p:spPr>
          <a:xfrm>
            <a:off x="475200" y="230085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45" name="Google Shape;245;p14"/>
          <p:cNvGrpSpPr/>
          <p:nvPr/>
        </p:nvGrpSpPr>
        <p:grpSpPr>
          <a:xfrm>
            <a:off x="617471" y="2430884"/>
            <a:ext cx="635280" cy="147600"/>
            <a:chOff x="2147366" y="4139382"/>
            <a:chExt cx="635280" cy="147600"/>
          </a:xfrm>
        </p:grpSpPr>
        <p:sp>
          <p:nvSpPr>
            <p:cNvPr id="246" name="Google Shape;246;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7" name="Google Shape;247;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8" name="Google Shape;248;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9" name="Google Shape;249;p14"/>
          <p:cNvSpPr txBox="1">
            <a:spLocks noGrp="1"/>
          </p:cNvSpPr>
          <p:nvPr>
            <p:ph type="title" hasCustomPrompt="1"/>
          </p:nvPr>
        </p:nvSpPr>
        <p:spPr>
          <a:xfrm>
            <a:off x="715025"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0" name="Google Shape;250;p14"/>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a:endParaRPr/>
          </a:p>
        </p:txBody>
      </p:sp>
      <p:sp>
        <p:nvSpPr>
          <p:cNvPr id="251" name="Google Shape;251;p14"/>
          <p:cNvSpPr txBox="1">
            <a:spLocks noGrp="1"/>
          </p:cNvSpPr>
          <p:nvPr>
            <p:ph type="title" idx="3" hasCustomPrompt="1"/>
          </p:nvPr>
        </p:nvSpPr>
        <p:spPr>
          <a:xfrm>
            <a:off x="4598239" y="2465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2" name="Google Shape;252;p14"/>
          <p:cNvSpPr txBox="1">
            <a:spLocks noGrp="1"/>
          </p:cNvSpPr>
          <p:nvPr>
            <p:ph type="title" idx="4" hasCustomPrompt="1"/>
          </p:nvPr>
        </p:nvSpPr>
        <p:spPr>
          <a:xfrm>
            <a:off x="8481454"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3" name="Google Shape;253;p14"/>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254" name="Google Shape;254;p14"/>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255" name="Google Shape;255;p14"/>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1" name="Shape 334"/>
        <p:cNvGrpSpPr/>
        <p:nvPr/>
      </p:nvGrpSpPr>
      <p:grpSpPr>
        <a:xfrm>
          <a:off x="0" y="0"/>
          <a:ext cx="0" cy="0"/>
          <a:chOff x="0" y="0"/>
          <a:chExt cx="0" cy="0"/>
        </a:xfrm>
      </p:grpSpPr>
      <p:sp>
        <p:nvSpPr>
          <p:cNvPr id="335" name="Google Shape;335;p18"/>
          <p:cNvSpPr/>
          <p:nvPr/>
        </p:nvSpPr>
        <p:spPr>
          <a:xfrm>
            <a:off x="6033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36" name="Google Shape;336;p18"/>
          <p:cNvGrpSpPr/>
          <p:nvPr/>
        </p:nvGrpSpPr>
        <p:grpSpPr>
          <a:xfrm>
            <a:off x="738996" y="971259"/>
            <a:ext cx="635280" cy="147600"/>
            <a:chOff x="2147366" y="4139382"/>
            <a:chExt cx="635280" cy="147600"/>
          </a:xfrm>
        </p:grpSpPr>
        <p:sp>
          <p:nvSpPr>
            <p:cNvPr id="337" name="Google Shape;337;p1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8" name="Google Shape;338;p1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9" name="Google Shape;339;p1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0" name="Google Shape;340;p18"/>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lvl1pPr marL="0" marR="0" lvl="0" indent="0" algn="r" rtl="0">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1" name="Google Shape;341;p18"/>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lvl1pPr marL="457200" lvl="0" indent="-342900" algn="r">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342"/>
        <p:cNvGrpSpPr/>
        <p:nvPr/>
      </p:nvGrpSpPr>
      <p:grpSpPr>
        <a:xfrm>
          <a:off x="0" y="0"/>
          <a:ext cx="0" cy="0"/>
          <a:chOff x="0" y="0"/>
          <a:chExt cx="0" cy="0"/>
        </a:xfrm>
      </p:grpSpPr>
      <p:sp>
        <p:nvSpPr>
          <p:cNvPr id="343" name="Google Shape;343;p19"/>
          <p:cNvSpPr/>
          <p:nvPr/>
        </p:nvSpPr>
        <p:spPr>
          <a:xfrm>
            <a:off x="46419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44" name="Google Shape;344;p19"/>
          <p:cNvGrpSpPr/>
          <p:nvPr/>
        </p:nvGrpSpPr>
        <p:grpSpPr>
          <a:xfrm>
            <a:off x="4777596" y="971259"/>
            <a:ext cx="635280" cy="147600"/>
            <a:chOff x="2147366" y="4139382"/>
            <a:chExt cx="635280" cy="147600"/>
          </a:xfrm>
        </p:grpSpPr>
        <p:sp>
          <p:nvSpPr>
            <p:cNvPr id="345" name="Google Shape;345;p1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6" name="Google Shape;346;p1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7" name="Google Shape;347;p1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8" name="Google Shape;348;p19"/>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9" name="Google Shape;349;p19"/>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6" r:id="rId6"/>
    <p:sldLayoutId id="2147483660" r:id="rId7"/>
    <p:sldLayoutId id="2147483664" r:id="rId8"/>
    <p:sldLayoutId id="2147483665" r:id="rId9"/>
    <p:sldLayoutId id="2147483666"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mania.com/" TargetMode="External"/><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23475" y="1607299"/>
            <a:ext cx="6796800" cy="2902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rPr>
              <a:t>COMPANY DATABASE WEBSITE</a:t>
            </a:r>
            <a:endParaRPr sz="5000" dirty="0"/>
          </a:p>
        </p:txBody>
      </p:sp>
      <p:sp>
        <p:nvSpPr>
          <p:cNvPr id="381" name="Google Shape;381;p2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&lt;h1&gt;</a:t>
            </a:r>
            <a:r>
              <a:rPr lang="en" dirty="0"/>
              <a:t> Aziz </a:t>
            </a:r>
            <a:r>
              <a:rPr lang="ja-JP" altLang="en-US" dirty="0"/>
              <a:t>阿吉兹 </a:t>
            </a:r>
            <a:r>
              <a:rPr lang="en" dirty="0">
                <a:solidFill>
                  <a:schemeClr val="accent1"/>
                </a:solidFill>
              </a:rPr>
              <a:t>&lt;/h1&gt;</a:t>
            </a:r>
            <a:endParaRPr dirty="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p31"/>
          <p:cNvSpPr txBox="1">
            <a:spLocks noGrp="1"/>
          </p:cNvSpPr>
          <p:nvPr>
            <p:ph type="title"/>
          </p:nvPr>
        </p:nvSpPr>
        <p:spPr>
          <a:xfrm>
            <a:off x="3659300" y="2041674"/>
            <a:ext cx="6730800" cy="3146145"/>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t>NOW WE WILL TALK ABOUT </a:t>
            </a:r>
            <a:r>
              <a:rPr lang="en" sz="6800" dirty="0">
                <a:solidFill>
                  <a:schemeClr val="accent2"/>
                </a:solidFill>
              </a:rPr>
              <a:t>THE TECHNOLOGIES</a:t>
            </a:r>
            <a:endParaRPr sz="6800" dirty="0">
              <a:solidFill>
                <a:schemeClr val="accent2"/>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2"/>
                </a:solidFill>
                <a:latin typeface="Roboto Mono"/>
              </a:rPr>
              <a:t>0</a:t>
            </a:r>
            <a:r>
              <a:rPr lang="en-US" b="1" i="0" dirty="0">
                <a:ln>
                  <a:noFill/>
                </a:ln>
                <a:solidFill>
                  <a:schemeClr val="accent2"/>
                </a:solidFill>
                <a:latin typeface="Roboto Mono"/>
              </a:rPr>
              <a:t>3</a:t>
            </a:r>
            <a:endParaRPr b="1" i="0" dirty="0">
              <a:ln>
                <a:noFill/>
              </a:ln>
              <a:solidFill>
                <a:schemeClr val="accent2"/>
              </a:solidFill>
              <a:latin typeface="Roboto Mono"/>
            </a:endParaRPr>
          </a:p>
        </p:txBody>
      </p:sp>
    </p:spTree>
    <p:extLst>
      <p:ext uri="{BB962C8B-B14F-4D97-AF65-F5344CB8AC3E}">
        <p14:creationId xmlns:p14="http://schemas.microsoft.com/office/powerpoint/2010/main" val="2175050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CADA95-A7FF-4C49-A9DF-3460735912A7}"/>
              </a:ext>
            </a:extLst>
          </p:cNvPr>
          <p:cNvSpPr>
            <a:spLocks noGrp="1"/>
          </p:cNvSpPr>
          <p:nvPr>
            <p:ph type="title"/>
          </p:nvPr>
        </p:nvSpPr>
        <p:spPr/>
        <p:txBody>
          <a:bodyPr/>
          <a:lstStyle/>
          <a:p>
            <a:r>
              <a:rPr lang="en-US" dirty="0"/>
              <a:t>The main Technologies I used are:</a:t>
            </a:r>
          </a:p>
        </p:txBody>
      </p:sp>
      <p:sp>
        <p:nvSpPr>
          <p:cNvPr id="5" name="Text Placeholder 4">
            <a:extLst>
              <a:ext uri="{FF2B5EF4-FFF2-40B4-BE49-F238E27FC236}">
                <a16:creationId xmlns:a16="http://schemas.microsoft.com/office/drawing/2014/main" id="{6481558C-6BE4-405F-A7F5-EE6ACD8B40F8}"/>
              </a:ext>
            </a:extLst>
          </p:cNvPr>
          <p:cNvSpPr>
            <a:spLocks noGrp="1"/>
          </p:cNvSpPr>
          <p:nvPr>
            <p:ph type="body" idx="1"/>
          </p:nvPr>
        </p:nvSpPr>
        <p:spPr>
          <a:xfrm>
            <a:off x="453451" y="2603239"/>
            <a:ext cx="3294600" cy="975320"/>
          </a:xfrm>
        </p:spPr>
        <p:txBody>
          <a:bodyPr/>
          <a:lstStyle/>
          <a:p>
            <a:pPr marL="114300" indent="0">
              <a:buNone/>
            </a:pPr>
            <a:r>
              <a:rPr lang="en-US" sz="1800" kern="100" dirty="0">
                <a:effectLst/>
                <a:latin typeface="Roboto Mono" panose="020B0604020202020204" charset="0"/>
                <a:ea typeface="Roboto Mono" panose="020B0604020202020204" charset="0"/>
              </a:rPr>
              <a:t>link my database to website and run php commands to run SQL commands</a:t>
            </a:r>
          </a:p>
        </p:txBody>
      </p:sp>
      <p:sp>
        <p:nvSpPr>
          <p:cNvPr id="10" name="Title 9">
            <a:extLst>
              <a:ext uri="{FF2B5EF4-FFF2-40B4-BE49-F238E27FC236}">
                <a16:creationId xmlns:a16="http://schemas.microsoft.com/office/drawing/2014/main" id="{DECD6D5E-5185-4F92-A493-3B102BA55431}"/>
              </a:ext>
            </a:extLst>
          </p:cNvPr>
          <p:cNvSpPr>
            <a:spLocks noGrp="1"/>
          </p:cNvSpPr>
          <p:nvPr>
            <p:ph type="title" idx="6"/>
          </p:nvPr>
        </p:nvSpPr>
        <p:spPr>
          <a:xfrm>
            <a:off x="567165" y="1990616"/>
            <a:ext cx="3294600" cy="593963"/>
          </a:xfrm>
        </p:spPr>
        <p:txBody>
          <a:bodyPr/>
          <a:lstStyle/>
          <a:p>
            <a:r>
              <a:rPr lang="en-US" dirty="0"/>
              <a:t>PHP</a:t>
            </a:r>
          </a:p>
        </p:txBody>
      </p:sp>
      <p:sp>
        <p:nvSpPr>
          <p:cNvPr id="17" name="Text Placeholder 4">
            <a:extLst>
              <a:ext uri="{FF2B5EF4-FFF2-40B4-BE49-F238E27FC236}">
                <a16:creationId xmlns:a16="http://schemas.microsoft.com/office/drawing/2014/main" id="{F05A3BC1-B82B-4C91-BD6A-3961643B7BBC}"/>
              </a:ext>
            </a:extLst>
          </p:cNvPr>
          <p:cNvSpPr txBox="1">
            <a:spLocks/>
          </p:cNvSpPr>
          <p:nvPr/>
        </p:nvSpPr>
        <p:spPr>
          <a:xfrm>
            <a:off x="4330512" y="2584579"/>
            <a:ext cx="3294600" cy="97532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00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114300" indent="0">
              <a:buFont typeface="Roboto Mono"/>
              <a:buNone/>
            </a:pPr>
            <a:r>
              <a:rPr lang="en-US" kern="100" dirty="0">
                <a:latin typeface="Roboto Mono" panose="020B0604020202020204" charset="0"/>
                <a:ea typeface="Roboto Mono" panose="020B0604020202020204" charset="0"/>
              </a:rPr>
              <a:t>UI for the queries and the functions from the SQL code </a:t>
            </a:r>
          </a:p>
        </p:txBody>
      </p:sp>
      <p:sp>
        <p:nvSpPr>
          <p:cNvPr id="18" name="Title 9">
            <a:extLst>
              <a:ext uri="{FF2B5EF4-FFF2-40B4-BE49-F238E27FC236}">
                <a16:creationId xmlns:a16="http://schemas.microsoft.com/office/drawing/2014/main" id="{BDBEF5E4-1B2B-431A-817F-0B1431A0A18A}"/>
              </a:ext>
            </a:extLst>
          </p:cNvPr>
          <p:cNvSpPr txBox="1">
            <a:spLocks/>
          </p:cNvSpPr>
          <p:nvPr/>
        </p:nvSpPr>
        <p:spPr>
          <a:xfrm>
            <a:off x="4448675" y="1990616"/>
            <a:ext cx="3294600" cy="59396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2600"/>
              <a:buFont typeface="Aldrich"/>
              <a:buNone/>
              <a:defRPr sz="2600" b="1"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2pPr>
            <a:lvl3pPr marR="0" lvl="2"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3pPr>
            <a:lvl4pPr marR="0" lvl="3"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4pPr>
            <a:lvl5pPr marR="0" lvl="4"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5pPr>
            <a:lvl6pPr marR="0" lvl="5"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6pPr>
            <a:lvl7pPr marR="0" lvl="6"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7pPr>
            <a:lvl8pPr marR="0" lvl="7"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8pPr>
            <a:lvl9pPr marR="0" lvl="8"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9pPr>
          </a:lstStyle>
          <a:p>
            <a:r>
              <a:rPr lang="en-US" dirty="0"/>
              <a:t>HTML</a:t>
            </a:r>
          </a:p>
        </p:txBody>
      </p:sp>
      <p:sp>
        <p:nvSpPr>
          <p:cNvPr id="19" name="Text Placeholder 4">
            <a:extLst>
              <a:ext uri="{FF2B5EF4-FFF2-40B4-BE49-F238E27FC236}">
                <a16:creationId xmlns:a16="http://schemas.microsoft.com/office/drawing/2014/main" id="{0EBDADE0-4D41-47F7-9C64-604B9F3266D9}"/>
              </a:ext>
            </a:extLst>
          </p:cNvPr>
          <p:cNvSpPr txBox="1">
            <a:spLocks/>
          </p:cNvSpPr>
          <p:nvPr/>
        </p:nvSpPr>
        <p:spPr>
          <a:xfrm>
            <a:off x="8216904" y="2603239"/>
            <a:ext cx="3294600" cy="97532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00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114300" indent="0">
              <a:buFont typeface="Roboto Mono"/>
              <a:buNone/>
            </a:pPr>
            <a:r>
              <a:rPr lang="en-US" kern="100" dirty="0">
                <a:latin typeface="Roboto Mono" panose="020B0604020202020204" charset="0"/>
                <a:ea typeface="Roboto Mono" panose="020B0604020202020204" charset="0"/>
              </a:rPr>
              <a:t>make the cool designs in the website. The HTML elements are from bootstrap.</a:t>
            </a:r>
          </a:p>
        </p:txBody>
      </p:sp>
      <p:sp>
        <p:nvSpPr>
          <p:cNvPr id="20" name="Title 9">
            <a:extLst>
              <a:ext uri="{FF2B5EF4-FFF2-40B4-BE49-F238E27FC236}">
                <a16:creationId xmlns:a16="http://schemas.microsoft.com/office/drawing/2014/main" id="{27BF8493-4F11-49C5-A2C0-74494BCE94DB}"/>
              </a:ext>
            </a:extLst>
          </p:cNvPr>
          <p:cNvSpPr txBox="1">
            <a:spLocks/>
          </p:cNvSpPr>
          <p:nvPr/>
        </p:nvSpPr>
        <p:spPr>
          <a:xfrm>
            <a:off x="8330235" y="1990616"/>
            <a:ext cx="3294600" cy="59396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2600"/>
              <a:buFont typeface="Aldrich"/>
              <a:buNone/>
              <a:defRPr sz="2600" b="1"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2pPr>
            <a:lvl3pPr marR="0" lvl="2"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3pPr>
            <a:lvl4pPr marR="0" lvl="3"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4pPr>
            <a:lvl5pPr marR="0" lvl="4"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5pPr>
            <a:lvl6pPr marR="0" lvl="5"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6pPr>
            <a:lvl7pPr marR="0" lvl="6"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7pPr>
            <a:lvl8pPr marR="0" lvl="7"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8pPr>
            <a:lvl9pPr marR="0" lvl="8"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9pPr>
          </a:lstStyle>
          <a:p>
            <a:r>
              <a:rPr lang="en-US" dirty="0"/>
              <a:t>CSS &amp; bootstrap</a:t>
            </a:r>
          </a:p>
        </p:txBody>
      </p:sp>
      <p:sp>
        <p:nvSpPr>
          <p:cNvPr id="21" name="Text Placeholder 4">
            <a:extLst>
              <a:ext uri="{FF2B5EF4-FFF2-40B4-BE49-F238E27FC236}">
                <a16:creationId xmlns:a16="http://schemas.microsoft.com/office/drawing/2014/main" id="{291A1946-60CA-429C-8741-B18420E56285}"/>
              </a:ext>
            </a:extLst>
          </p:cNvPr>
          <p:cNvSpPr txBox="1">
            <a:spLocks/>
          </p:cNvSpPr>
          <p:nvPr/>
        </p:nvSpPr>
        <p:spPr>
          <a:xfrm>
            <a:off x="490775" y="4895023"/>
            <a:ext cx="3294600" cy="97532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00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114300" indent="0">
              <a:buFont typeface="Roboto Mono"/>
              <a:buNone/>
            </a:pPr>
            <a:r>
              <a:rPr lang="en-US" kern="100" dirty="0">
                <a:latin typeface="Roboto Mono" panose="020B0604020202020204" charset="0"/>
                <a:ea typeface="Roboto Mono" panose="020B0604020202020204" charset="0"/>
              </a:rPr>
              <a:t>to create the database for the Company. </a:t>
            </a:r>
          </a:p>
        </p:txBody>
      </p:sp>
      <p:sp>
        <p:nvSpPr>
          <p:cNvPr id="22" name="Title 9">
            <a:extLst>
              <a:ext uri="{FF2B5EF4-FFF2-40B4-BE49-F238E27FC236}">
                <a16:creationId xmlns:a16="http://schemas.microsoft.com/office/drawing/2014/main" id="{F32A79BD-9644-4BA3-8A41-259A0103B482}"/>
              </a:ext>
            </a:extLst>
          </p:cNvPr>
          <p:cNvSpPr txBox="1">
            <a:spLocks/>
          </p:cNvSpPr>
          <p:nvPr/>
        </p:nvSpPr>
        <p:spPr>
          <a:xfrm>
            <a:off x="567165" y="4370542"/>
            <a:ext cx="3294600" cy="59396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2600"/>
              <a:buFont typeface="Aldrich"/>
              <a:buNone/>
              <a:defRPr sz="2600" b="1"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2pPr>
            <a:lvl3pPr marR="0" lvl="2"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3pPr>
            <a:lvl4pPr marR="0" lvl="3"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4pPr>
            <a:lvl5pPr marR="0" lvl="4"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5pPr>
            <a:lvl6pPr marR="0" lvl="5"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6pPr>
            <a:lvl7pPr marR="0" lvl="6"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7pPr>
            <a:lvl8pPr marR="0" lvl="7"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8pPr>
            <a:lvl9pPr marR="0" lvl="8"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9pPr>
          </a:lstStyle>
          <a:p>
            <a:r>
              <a:rPr lang="en-US" dirty="0"/>
              <a:t>SQL</a:t>
            </a:r>
          </a:p>
        </p:txBody>
      </p:sp>
      <p:sp>
        <p:nvSpPr>
          <p:cNvPr id="23" name="Text Placeholder 4">
            <a:extLst>
              <a:ext uri="{FF2B5EF4-FFF2-40B4-BE49-F238E27FC236}">
                <a16:creationId xmlns:a16="http://schemas.microsoft.com/office/drawing/2014/main" id="{50180775-83A6-445A-9E68-FC36A759131B}"/>
              </a:ext>
            </a:extLst>
          </p:cNvPr>
          <p:cNvSpPr txBox="1">
            <a:spLocks/>
          </p:cNvSpPr>
          <p:nvPr/>
        </p:nvSpPr>
        <p:spPr>
          <a:xfrm>
            <a:off x="4372285" y="4895023"/>
            <a:ext cx="3294600" cy="97532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00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114300" indent="0">
              <a:buFont typeface="Roboto Mono"/>
              <a:buNone/>
            </a:pPr>
            <a:r>
              <a:rPr lang="en-US" kern="100" dirty="0">
                <a:latin typeface="Roboto Mono" panose="020B0604020202020204" charset="0"/>
                <a:ea typeface="Roboto Mono" panose="020B0604020202020204" charset="0"/>
              </a:rPr>
              <a:t>Create a web app with php, MySQL and links it all together. </a:t>
            </a:r>
          </a:p>
        </p:txBody>
      </p:sp>
      <p:sp>
        <p:nvSpPr>
          <p:cNvPr id="24" name="Title 9">
            <a:extLst>
              <a:ext uri="{FF2B5EF4-FFF2-40B4-BE49-F238E27FC236}">
                <a16:creationId xmlns:a16="http://schemas.microsoft.com/office/drawing/2014/main" id="{892DAADD-1FB6-410F-9FF4-836F8D65E189}"/>
              </a:ext>
            </a:extLst>
          </p:cNvPr>
          <p:cNvSpPr txBox="1">
            <a:spLocks/>
          </p:cNvSpPr>
          <p:nvPr/>
        </p:nvSpPr>
        <p:spPr>
          <a:xfrm>
            <a:off x="4448675" y="4370542"/>
            <a:ext cx="3294600" cy="59396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2600"/>
              <a:buFont typeface="Aldrich"/>
              <a:buNone/>
              <a:defRPr sz="2600" b="1"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2pPr>
            <a:lvl3pPr marR="0" lvl="2"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3pPr>
            <a:lvl4pPr marR="0" lvl="3"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4pPr>
            <a:lvl5pPr marR="0" lvl="4"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5pPr>
            <a:lvl6pPr marR="0" lvl="5"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6pPr>
            <a:lvl7pPr marR="0" lvl="6"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7pPr>
            <a:lvl8pPr marR="0" lvl="7"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8pPr>
            <a:lvl9pPr marR="0" lvl="8"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9pPr>
          </a:lstStyle>
          <a:p>
            <a:r>
              <a:rPr lang="en-US" dirty="0"/>
              <a:t>WAMP Server</a:t>
            </a:r>
          </a:p>
        </p:txBody>
      </p:sp>
      <p:sp>
        <p:nvSpPr>
          <p:cNvPr id="25" name="Text Placeholder 4">
            <a:extLst>
              <a:ext uri="{FF2B5EF4-FFF2-40B4-BE49-F238E27FC236}">
                <a16:creationId xmlns:a16="http://schemas.microsoft.com/office/drawing/2014/main" id="{3EFBC109-9B73-40DA-A671-6BDD93C9DCFD}"/>
              </a:ext>
            </a:extLst>
          </p:cNvPr>
          <p:cNvSpPr txBox="1">
            <a:spLocks/>
          </p:cNvSpPr>
          <p:nvPr/>
        </p:nvSpPr>
        <p:spPr>
          <a:xfrm>
            <a:off x="8253845" y="4895023"/>
            <a:ext cx="3294600" cy="97532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00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114300" indent="0">
              <a:buFont typeface="Roboto Mono"/>
              <a:buNone/>
            </a:pPr>
            <a:r>
              <a:rPr lang="en-US" kern="100" dirty="0">
                <a:latin typeface="Roboto Mono" panose="020B0604020202020204" charset="0"/>
                <a:ea typeface="Roboto Mono" panose="020B0604020202020204" charset="0"/>
              </a:rPr>
              <a:t>Management of the database in an easy way.</a:t>
            </a:r>
          </a:p>
        </p:txBody>
      </p:sp>
      <p:sp>
        <p:nvSpPr>
          <p:cNvPr id="26" name="Title 9">
            <a:extLst>
              <a:ext uri="{FF2B5EF4-FFF2-40B4-BE49-F238E27FC236}">
                <a16:creationId xmlns:a16="http://schemas.microsoft.com/office/drawing/2014/main" id="{DA64985C-4304-46CE-9D35-F47494F9B2AE}"/>
              </a:ext>
            </a:extLst>
          </p:cNvPr>
          <p:cNvSpPr txBox="1">
            <a:spLocks/>
          </p:cNvSpPr>
          <p:nvPr/>
        </p:nvSpPr>
        <p:spPr>
          <a:xfrm>
            <a:off x="8330235" y="4370542"/>
            <a:ext cx="3294600" cy="59396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2600"/>
              <a:buFont typeface="Aldrich"/>
              <a:buNone/>
              <a:defRPr sz="2600" b="1"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2pPr>
            <a:lvl3pPr marR="0" lvl="2"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3pPr>
            <a:lvl4pPr marR="0" lvl="3"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4pPr>
            <a:lvl5pPr marR="0" lvl="4"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5pPr>
            <a:lvl6pPr marR="0" lvl="5"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6pPr>
            <a:lvl7pPr marR="0" lvl="6"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7pPr>
            <a:lvl8pPr marR="0" lvl="7"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8pPr>
            <a:lvl9pPr marR="0" lvl="8" algn="l" rtl="0">
              <a:lnSpc>
                <a:spcPct val="100000"/>
              </a:lnSpc>
              <a:spcBef>
                <a:spcPts val="0"/>
              </a:spcBef>
              <a:spcAft>
                <a:spcPts val="0"/>
              </a:spcAft>
              <a:buClr>
                <a:schemeClr val="dk1"/>
              </a:buClr>
              <a:buSzPts val="2600"/>
              <a:buFont typeface="Abril Fatface"/>
              <a:buNone/>
              <a:defRPr sz="2600" b="1" i="0" u="none" strike="noStrike" cap="none">
                <a:solidFill>
                  <a:schemeClr val="dk1"/>
                </a:solidFill>
                <a:latin typeface="Abril Fatface"/>
                <a:ea typeface="Abril Fatface"/>
                <a:cs typeface="Abril Fatface"/>
                <a:sym typeface="Abril Fatface"/>
              </a:defRPr>
            </a:lvl9pPr>
          </a:lstStyle>
          <a:p>
            <a:r>
              <a:rPr lang="en-US" dirty="0"/>
              <a:t>PhpMyAdmin</a:t>
            </a:r>
          </a:p>
        </p:txBody>
      </p:sp>
    </p:spTree>
    <p:extLst>
      <p:ext uri="{BB962C8B-B14F-4D97-AF65-F5344CB8AC3E}">
        <p14:creationId xmlns:p14="http://schemas.microsoft.com/office/powerpoint/2010/main" val="70749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25"/>
          <p:cNvSpPr txBox="1">
            <a:spLocks noGrp="1"/>
          </p:cNvSpPr>
          <p:nvPr>
            <p:ph type="title"/>
          </p:nvPr>
        </p:nvSpPr>
        <p:spPr>
          <a:xfrm>
            <a:off x="3506900" y="2041674"/>
            <a:ext cx="7345500" cy="3230121"/>
          </a:xfrm>
          <a:prstGeom prst="rect">
            <a:avLst/>
          </a:prstGeom>
        </p:spPr>
        <p:txBody>
          <a:bodyPr spcFirstLastPara="1" wrap="square" lIns="121900" tIns="121900" rIns="121900" bIns="121900" anchor="t" anchorCtr="0">
            <a:noAutofit/>
          </a:bodyPr>
          <a:lstStyle/>
          <a:p>
            <a:pPr marL="0" lvl="0" indent="0" algn="just" rtl="0">
              <a:spcBef>
                <a:spcPts val="0"/>
              </a:spcBef>
              <a:spcAft>
                <a:spcPts val="0"/>
              </a:spcAft>
              <a:buNone/>
            </a:pPr>
            <a:r>
              <a:rPr lang="en" sz="5800" dirty="0"/>
              <a:t>WE WILL TALK ABOUT </a:t>
            </a:r>
            <a:r>
              <a:rPr lang="en" sz="6800" dirty="0">
                <a:solidFill>
                  <a:schemeClr val="accent1"/>
                </a:solidFill>
              </a:rPr>
              <a:t>THE FINAL FUNCTIONS</a:t>
            </a:r>
            <a:endParaRPr sz="5800" dirty="0"/>
          </a:p>
        </p:txBody>
      </p:sp>
      <p:sp>
        <p:nvSpPr>
          <p:cNvPr id="412" name="Google Shape;412;p25"/>
          <p:cNvSpPr/>
          <p:nvPr/>
        </p:nvSpPr>
        <p:spPr>
          <a:xfrm>
            <a:off x="1663550" y="2130577"/>
            <a:ext cx="1627849" cy="1486099"/>
          </a:xfrm>
          <a:prstGeom prst="rect">
            <a:avLst/>
          </a:prstGeom>
        </p:spPr>
        <p:txBody>
          <a:bodyPr>
            <a:prstTxWarp prst="textPlain">
              <a:avLst/>
            </a:prstTxWarp>
          </a:bodyPr>
          <a:lstStyle/>
          <a:p>
            <a:pPr lvl="0" algn="ctr"/>
            <a:r>
              <a:rPr b="1" i="0" dirty="0">
                <a:ln>
                  <a:noFill/>
                </a:ln>
                <a:solidFill>
                  <a:schemeClr val="accent1"/>
                </a:solidFill>
                <a:latin typeface="Roboto Mono"/>
              </a:rPr>
              <a:t>0</a:t>
            </a:r>
            <a:r>
              <a:rPr lang="en-US" b="1" i="0" dirty="0">
                <a:ln>
                  <a:noFill/>
                </a:ln>
                <a:solidFill>
                  <a:schemeClr val="accent1"/>
                </a:solidFill>
                <a:latin typeface="Roboto Mono"/>
              </a:rPr>
              <a:t>4</a:t>
            </a:r>
            <a:endParaRPr b="1" i="0" dirty="0">
              <a:ln>
                <a:noFill/>
              </a:ln>
              <a:solidFill>
                <a:schemeClr val="accent1"/>
              </a:solidFill>
              <a:latin typeface="Roboto Mono"/>
            </a:endParaRPr>
          </a:p>
        </p:txBody>
      </p:sp>
    </p:spTree>
    <p:extLst>
      <p:ext uri="{BB962C8B-B14F-4D97-AF65-F5344CB8AC3E}">
        <p14:creationId xmlns:p14="http://schemas.microsoft.com/office/powerpoint/2010/main" val="29549407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BDF7B-3F45-4AA1-BEBC-B032539E9CA4}"/>
              </a:ext>
            </a:extLst>
          </p:cNvPr>
          <p:cNvSpPr>
            <a:spLocks noGrp="1"/>
          </p:cNvSpPr>
          <p:nvPr>
            <p:ph type="title"/>
          </p:nvPr>
        </p:nvSpPr>
        <p:spPr>
          <a:xfrm>
            <a:off x="1488377" y="1416512"/>
            <a:ext cx="6345900" cy="841496"/>
          </a:xfrm>
        </p:spPr>
        <p:txBody>
          <a:bodyPr/>
          <a:lstStyle/>
          <a:p>
            <a:r>
              <a:rPr lang="en-US" dirty="0"/>
              <a:t>Authentication</a:t>
            </a:r>
          </a:p>
        </p:txBody>
      </p:sp>
      <p:sp>
        <p:nvSpPr>
          <p:cNvPr id="3" name="Text Placeholder 2">
            <a:extLst>
              <a:ext uri="{FF2B5EF4-FFF2-40B4-BE49-F238E27FC236}">
                <a16:creationId xmlns:a16="http://schemas.microsoft.com/office/drawing/2014/main" id="{75DEC953-6E3D-49E9-8907-01DE97928BD2}"/>
              </a:ext>
            </a:extLst>
          </p:cNvPr>
          <p:cNvSpPr>
            <a:spLocks noGrp="1"/>
          </p:cNvSpPr>
          <p:nvPr>
            <p:ph type="body" idx="1"/>
          </p:nvPr>
        </p:nvSpPr>
        <p:spPr>
          <a:xfrm>
            <a:off x="1488377" y="2363997"/>
            <a:ext cx="9232496" cy="2991774"/>
          </a:xfrm>
        </p:spPr>
        <p:txBody>
          <a:bodyPr/>
          <a:lstStyle/>
          <a:p>
            <a:pPr marL="0" marR="0" indent="0" algn="just">
              <a:spcBef>
                <a:spcPts val="0"/>
              </a:spcBef>
              <a:spcAft>
                <a:spcPts val="0"/>
              </a:spcAft>
              <a:buNone/>
            </a:pPr>
            <a:r>
              <a:rPr lang="en-US" sz="1800" kern="100" dirty="0">
                <a:effectLst/>
                <a:latin typeface="Roboto Mono" panose="020B0604020202020204" charset="0"/>
                <a:ea typeface="Roboto Mono" panose="020B0604020202020204" charset="0"/>
              </a:rPr>
              <a:t>So to protect the users from hackers and the database in general. I choose to use an encryption in the password and use the password hash function from the php. </a:t>
            </a:r>
          </a:p>
          <a:p>
            <a:pPr marL="0" marR="0" indent="0" algn="just">
              <a:spcBef>
                <a:spcPts val="0"/>
              </a:spcBef>
              <a:spcAft>
                <a:spcPts val="0"/>
              </a:spcAft>
              <a:buNone/>
            </a:pPr>
            <a:r>
              <a:rPr lang="en-US" sz="1800" kern="100" dirty="0" err="1">
                <a:effectLst/>
                <a:latin typeface="Roboto Mono" panose="020B0604020202020204" charset="0"/>
                <a:ea typeface="Roboto Mono" panose="020B0604020202020204" charset="0"/>
              </a:rPr>
              <a:t>Bcryption</a:t>
            </a:r>
            <a:r>
              <a:rPr lang="en-US" sz="1800" kern="100" dirty="0">
                <a:effectLst/>
                <a:latin typeface="Roboto Mono" panose="020B0604020202020204" charset="0"/>
                <a:ea typeface="Roboto Mono" panose="020B0604020202020204" charset="0"/>
              </a:rPr>
              <a:t> stands for blow fish encryption and it is a strong algorithm to hash the password. For example the user types the word hello. We take it in the backend and make go through the </a:t>
            </a:r>
            <a:r>
              <a:rPr lang="en-US" sz="1800" kern="100" dirty="0" err="1">
                <a:effectLst/>
                <a:latin typeface="Roboto Mono" panose="020B0604020202020204" charset="0"/>
                <a:ea typeface="Roboto Mono" panose="020B0604020202020204" charset="0"/>
              </a:rPr>
              <a:t>algoirthm</a:t>
            </a:r>
            <a:r>
              <a:rPr lang="en-US" sz="1800" kern="100" dirty="0">
                <a:effectLst/>
                <a:latin typeface="Roboto Mono" panose="020B0604020202020204" charset="0"/>
                <a:ea typeface="Roboto Mono" panose="020B0604020202020204" charset="0"/>
              </a:rPr>
              <a:t> of hashing and then store it in the database. </a:t>
            </a:r>
          </a:p>
        </p:txBody>
      </p:sp>
      <p:pic>
        <p:nvPicPr>
          <p:cNvPr id="5" name="Picture 4">
            <a:extLst>
              <a:ext uri="{FF2B5EF4-FFF2-40B4-BE49-F238E27FC236}">
                <a16:creationId xmlns:a16="http://schemas.microsoft.com/office/drawing/2014/main" id="{C7940A55-9E12-47AD-BD1B-2ADE045A3888}"/>
              </a:ext>
            </a:extLst>
          </p:cNvPr>
          <p:cNvPicPr>
            <a:picLocks noChangeAspect="1"/>
          </p:cNvPicPr>
          <p:nvPr/>
        </p:nvPicPr>
        <p:blipFill>
          <a:blip r:embed="rId2"/>
          <a:stretch>
            <a:fillRect/>
          </a:stretch>
        </p:blipFill>
        <p:spPr>
          <a:xfrm>
            <a:off x="3069771" y="4888549"/>
            <a:ext cx="5439747" cy="153667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2195763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68CAEC2-55E9-43F5-B8BA-B2BDC76258A3}"/>
              </a:ext>
            </a:extLst>
          </p:cNvPr>
          <p:cNvSpPr>
            <a:spLocks noGrp="1"/>
          </p:cNvSpPr>
          <p:nvPr>
            <p:ph type="title"/>
          </p:nvPr>
        </p:nvSpPr>
        <p:spPr>
          <a:xfrm>
            <a:off x="5038743" y="355404"/>
            <a:ext cx="4879698" cy="642972"/>
          </a:xfrm>
        </p:spPr>
        <p:txBody>
          <a:bodyPr/>
          <a:lstStyle/>
          <a:p>
            <a:r>
              <a:rPr lang="en-US" dirty="0"/>
              <a:t>Code Snippet:</a:t>
            </a:r>
          </a:p>
        </p:txBody>
      </p:sp>
      <p:sp>
        <p:nvSpPr>
          <p:cNvPr id="7" name="Text Placeholder 6">
            <a:extLst>
              <a:ext uri="{FF2B5EF4-FFF2-40B4-BE49-F238E27FC236}">
                <a16:creationId xmlns:a16="http://schemas.microsoft.com/office/drawing/2014/main" id="{C9AD0773-63BC-4F2C-AAD9-5BE91F64C3E8}"/>
              </a:ext>
            </a:extLst>
          </p:cNvPr>
          <p:cNvSpPr>
            <a:spLocks noGrp="1"/>
          </p:cNvSpPr>
          <p:nvPr>
            <p:ph type="body" idx="1"/>
          </p:nvPr>
        </p:nvSpPr>
        <p:spPr>
          <a:xfrm>
            <a:off x="0" y="1345168"/>
            <a:ext cx="4609322" cy="1702500"/>
          </a:xfrm>
        </p:spPr>
        <p:txBody>
          <a:bodyPr/>
          <a:lstStyle/>
          <a:p>
            <a:pPr marL="114300" indent="0">
              <a:buNone/>
            </a:pPr>
            <a:r>
              <a:rPr lang="en-US" dirty="0"/>
              <a:t>We are using PASSWORD_DEFAULT function provided by php documentation, to create the hash for the password.</a:t>
            </a:r>
          </a:p>
        </p:txBody>
      </p:sp>
      <p:pic>
        <p:nvPicPr>
          <p:cNvPr id="1026" name="Picture 1">
            <a:extLst>
              <a:ext uri="{FF2B5EF4-FFF2-40B4-BE49-F238E27FC236}">
                <a16:creationId xmlns:a16="http://schemas.microsoft.com/office/drawing/2014/main" id="{8F2C66F9-54E8-4979-B1C5-FACD2393EC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5265" y="1345168"/>
            <a:ext cx="6620122" cy="37590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0">
            <a:extLst>
              <a:ext uri="{FF2B5EF4-FFF2-40B4-BE49-F238E27FC236}">
                <a16:creationId xmlns:a16="http://schemas.microsoft.com/office/drawing/2014/main" id="{105EB318-F6F2-49A8-8BC3-F204C3B1ACD4}"/>
              </a:ext>
            </a:extLst>
          </p:cNvPr>
          <p:cNvPicPr>
            <a:picLocks noChangeAspect="1"/>
          </p:cNvPicPr>
          <p:nvPr/>
        </p:nvPicPr>
        <p:blipFill>
          <a:blip r:embed="rId3"/>
          <a:stretch>
            <a:fillRect/>
          </a:stretch>
        </p:blipFill>
        <p:spPr>
          <a:xfrm>
            <a:off x="4805265" y="5451059"/>
            <a:ext cx="6810375" cy="685800"/>
          </a:xfrm>
          <a:prstGeom prst="rect">
            <a:avLst/>
          </a:prstGeom>
        </p:spPr>
      </p:pic>
    </p:spTree>
    <p:extLst>
      <p:ext uri="{BB962C8B-B14F-4D97-AF65-F5344CB8AC3E}">
        <p14:creationId xmlns:p14="http://schemas.microsoft.com/office/powerpoint/2010/main" val="12830255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946FEA2-1641-488F-B8F3-B3C40ABBE5FD}"/>
              </a:ext>
            </a:extLst>
          </p:cNvPr>
          <p:cNvSpPr>
            <a:spLocks noGrp="1"/>
          </p:cNvSpPr>
          <p:nvPr>
            <p:ph type="title"/>
          </p:nvPr>
        </p:nvSpPr>
        <p:spPr>
          <a:xfrm>
            <a:off x="662745" y="3321533"/>
            <a:ext cx="2948400" cy="2026330"/>
          </a:xfrm>
        </p:spPr>
        <p:txBody>
          <a:bodyPr/>
          <a:lstStyle/>
          <a:p>
            <a:r>
              <a:rPr lang="en-US" sz="4800" dirty="0"/>
              <a:t>CREATE &amp;</a:t>
            </a:r>
            <a:br>
              <a:rPr lang="en-US" sz="4800" dirty="0"/>
            </a:br>
            <a:r>
              <a:rPr lang="en-US" sz="4800" dirty="0"/>
              <a:t>UPDATE</a:t>
            </a:r>
          </a:p>
        </p:txBody>
      </p:sp>
      <p:sp>
        <p:nvSpPr>
          <p:cNvPr id="11" name="Title 10">
            <a:extLst>
              <a:ext uri="{FF2B5EF4-FFF2-40B4-BE49-F238E27FC236}">
                <a16:creationId xmlns:a16="http://schemas.microsoft.com/office/drawing/2014/main" id="{4C6C7857-C245-414F-92FB-F70152FAD85E}"/>
              </a:ext>
            </a:extLst>
          </p:cNvPr>
          <p:cNvSpPr>
            <a:spLocks noGrp="1"/>
          </p:cNvSpPr>
          <p:nvPr>
            <p:ph type="title" idx="2"/>
          </p:nvPr>
        </p:nvSpPr>
        <p:spPr/>
        <p:txBody>
          <a:bodyPr/>
          <a:lstStyle/>
          <a:p>
            <a:r>
              <a:rPr lang="en-US" sz="6000" dirty="0"/>
              <a:t>CRUD PHP</a:t>
            </a:r>
          </a:p>
        </p:txBody>
      </p:sp>
      <p:sp>
        <p:nvSpPr>
          <p:cNvPr id="16" name="Title 8">
            <a:extLst>
              <a:ext uri="{FF2B5EF4-FFF2-40B4-BE49-F238E27FC236}">
                <a16:creationId xmlns:a16="http://schemas.microsoft.com/office/drawing/2014/main" id="{AE32E5C7-1CEC-4936-83F1-45733FAEC31D}"/>
              </a:ext>
            </a:extLst>
          </p:cNvPr>
          <p:cNvSpPr txBox="1">
            <a:spLocks/>
          </p:cNvSpPr>
          <p:nvPr/>
        </p:nvSpPr>
        <p:spPr>
          <a:xfrm>
            <a:off x="4450354" y="3023118"/>
            <a:ext cx="3415351" cy="998044"/>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7000"/>
              <a:buFont typeface="Roboto"/>
              <a:buNone/>
              <a:defRPr sz="70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2pPr>
            <a:lvl3pPr marR="0" lvl="2"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3pPr>
            <a:lvl4pPr marR="0" lvl="3"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4pPr>
            <a:lvl5pPr marR="0" lvl="4"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5pPr>
            <a:lvl6pPr marR="0" lvl="5"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6pPr>
            <a:lvl7pPr marR="0" lvl="6"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7pPr>
            <a:lvl8pPr marR="0" lvl="7"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8pPr>
            <a:lvl9pPr marR="0" lvl="8"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9pPr>
          </a:lstStyle>
          <a:p>
            <a:r>
              <a:rPr lang="en-US" sz="4800" dirty="0"/>
              <a:t>READ</a:t>
            </a:r>
          </a:p>
        </p:txBody>
      </p:sp>
      <p:sp>
        <p:nvSpPr>
          <p:cNvPr id="17" name="Title 8">
            <a:extLst>
              <a:ext uri="{FF2B5EF4-FFF2-40B4-BE49-F238E27FC236}">
                <a16:creationId xmlns:a16="http://schemas.microsoft.com/office/drawing/2014/main" id="{00AF6BDC-5712-4C11-B04B-4CD25DB0F199}"/>
              </a:ext>
            </a:extLst>
          </p:cNvPr>
          <p:cNvSpPr txBox="1">
            <a:spLocks/>
          </p:cNvSpPr>
          <p:nvPr/>
        </p:nvSpPr>
        <p:spPr>
          <a:xfrm>
            <a:off x="8580856" y="3964693"/>
            <a:ext cx="2948400" cy="599399"/>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7000"/>
              <a:buFont typeface="Roboto"/>
              <a:buNone/>
              <a:defRPr sz="70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2pPr>
            <a:lvl3pPr marR="0" lvl="2"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3pPr>
            <a:lvl4pPr marR="0" lvl="3"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4pPr>
            <a:lvl5pPr marR="0" lvl="4"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5pPr>
            <a:lvl6pPr marR="0" lvl="5"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6pPr>
            <a:lvl7pPr marR="0" lvl="6"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7pPr>
            <a:lvl8pPr marR="0" lvl="7"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8pPr>
            <a:lvl9pPr marR="0" lvl="8"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9pPr>
          </a:lstStyle>
          <a:p>
            <a:r>
              <a:rPr lang="en-US" sz="4800" dirty="0"/>
              <a:t>DELETE</a:t>
            </a:r>
          </a:p>
        </p:txBody>
      </p:sp>
    </p:spTree>
    <p:extLst>
      <p:ext uri="{BB962C8B-B14F-4D97-AF65-F5344CB8AC3E}">
        <p14:creationId xmlns:p14="http://schemas.microsoft.com/office/powerpoint/2010/main" val="1429191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68CAEC2-55E9-43F5-B8BA-B2BDC76258A3}"/>
              </a:ext>
            </a:extLst>
          </p:cNvPr>
          <p:cNvSpPr>
            <a:spLocks noGrp="1"/>
          </p:cNvSpPr>
          <p:nvPr>
            <p:ph type="title"/>
          </p:nvPr>
        </p:nvSpPr>
        <p:spPr>
          <a:xfrm>
            <a:off x="5038743" y="355404"/>
            <a:ext cx="6960424" cy="642972"/>
          </a:xfrm>
        </p:spPr>
        <p:txBody>
          <a:bodyPr/>
          <a:lstStyle/>
          <a:p>
            <a:r>
              <a:rPr lang="en-US" dirty="0"/>
              <a:t>Screenshot from the website</a:t>
            </a:r>
          </a:p>
        </p:txBody>
      </p:sp>
      <p:sp>
        <p:nvSpPr>
          <p:cNvPr id="7" name="Text Placeholder 6">
            <a:extLst>
              <a:ext uri="{FF2B5EF4-FFF2-40B4-BE49-F238E27FC236}">
                <a16:creationId xmlns:a16="http://schemas.microsoft.com/office/drawing/2014/main" id="{C9AD0773-63BC-4F2C-AAD9-5BE91F64C3E8}"/>
              </a:ext>
            </a:extLst>
          </p:cNvPr>
          <p:cNvSpPr>
            <a:spLocks noGrp="1"/>
          </p:cNvSpPr>
          <p:nvPr>
            <p:ph type="body" idx="1"/>
          </p:nvPr>
        </p:nvSpPr>
        <p:spPr>
          <a:xfrm>
            <a:off x="74645" y="1631275"/>
            <a:ext cx="4609322" cy="1702500"/>
          </a:xfrm>
        </p:spPr>
        <p:txBody>
          <a:bodyPr/>
          <a:lstStyle/>
          <a:p>
            <a:pPr marL="114300" indent="0">
              <a:buNone/>
            </a:pPr>
            <a:r>
              <a:rPr lang="en-US" dirty="0"/>
              <a:t>For create we use the Add New Employee Button</a:t>
            </a:r>
          </a:p>
          <a:p>
            <a:pPr marL="114300" indent="0">
              <a:buNone/>
            </a:pPr>
            <a:r>
              <a:rPr lang="en-US" dirty="0"/>
              <a:t>For Update we use the button with pen icon</a:t>
            </a:r>
          </a:p>
        </p:txBody>
      </p:sp>
      <p:sp>
        <p:nvSpPr>
          <p:cNvPr id="5" name="Title 5">
            <a:extLst>
              <a:ext uri="{FF2B5EF4-FFF2-40B4-BE49-F238E27FC236}">
                <a16:creationId xmlns:a16="http://schemas.microsoft.com/office/drawing/2014/main" id="{C1663E6F-780A-492F-9A22-2E4E9CA26F0C}"/>
              </a:ext>
            </a:extLst>
          </p:cNvPr>
          <p:cNvSpPr txBox="1">
            <a:spLocks/>
          </p:cNvSpPr>
          <p:nvPr/>
        </p:nvSpPr>
        <p:spPr>
          <a:xfrm>
            <a:off x="192833" y="742029"/>
            <a:ext cx="4074155" cy="102322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8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en-US" dirty="0">
                <a:solidFill>
                  <a:schemeClr val="accent1"/>
                </a:solidFill>
              </a:rPr>
              <a:t>CREATE &amp; UPDATE</a:t>
            </a:r>
          </a:p>
        </p:txBody>
      </p:sp>
      <p:pic>
        <p:nvPicPr>
          <p:cNvPr id="3" name="Picture 2">
            <a:extLst>
              <a:ext uri="{FF2B5EF4-FFF2-40B4-BE49-F238E27FC236}">
                <a16:creationId xmlns:a16="http://schemas.microsoft.com/office/drawing/2014/main" id="{D8741AE0-C2F0-43D8-A0DC-EA00707BD352}"/>
              </a:ext>
            </a:extLst>
          </p:cNvPr>
          <p:cNvPicPr>
            <a:picLocks noChangeAspect="1"/>
          </p:cNvPicPr>
          <p:nvPr/>
        </p:nvPicPr>
        <p:blipFill>
          <a:blip r:embed="rId2"/>
          <a:stretch>
            <a:fillRect/>
          </a:stretch>
        </p:blipFill>
        <p:spPr>
          <a:xfrm>
            <a:off x="4683967" y="1237829"/>
            <a:ext cx="7106517" cy="3379322"/>
          </a:xfrm>
          <a:prstGeom prst="rect">
            <a:avLst/>
          </a:prstGeom>
        </p:spPr>
      </p:pic>
      <p:sp>
        <p:nvSpPr>
          <p:cNvPr id="4" name="Arrow: Right 3">
            <a:extLst>
              <a:ext uri="{FF2B5EF4-FFF2-40B4-BE49-F238E27FC236}">
                <a16:creationId xmlns:a16="http://schemas.microsoft.com/office/drawing/2014/main" id="{4CACF5B5-4EEC-4D6B-A0D7-BAE134C9272E}"/>
              </a:ext>
            </a:extLst>
          </p:cNvPr>
          <p:cNvSpPr/>
          <p:nvPr/>
        </p:nvSpPr>
        <p:spPr>
          <a:xfrm rot="20179107">
            <a:off x="8658807" y="1997334"/>
            <a:ext cx="1268964" cy="540593"/>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9" name="Arrow: Right 8">
            <a:extLst>
              <a:ext uri="{FF2B5EF4-FFF2-40B4-BE49-F238E27FC236}">
                <a16:creationId xmlns:a16="http://schemas.microsoft.com/office/drawing/2014/main" id="{161489AF-9E17-43EA-9980-5C34EC464B0F}"/>
              </a:ext>
            </a:extLst>
          </p:cNvPr>
          <p:cNvSpPr/>
          <p:nvPr/>
        </p:nvSpPr>
        <p:spPr>
          <a:xfrm rot="20179107">
            <a:off x="9300062" y="2657194"/>
            <a:ext cx="1268964" cy="540593"/>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200561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68CAEC2-55E9-43F5-B8BA-B2BDC76258A3}"/>
              </a:ext>
            </a:extLst>
          </p:cNvPr>
          <p:cNvSpPr>
            <a:spLocks noGrp="1"/>
          </p:cNvSpPr>
          <p:nvPr>
            <p:ph type="title"/>
          </p:nvPr>
        </p:nvSpPr>
        <p:spPr>
          <a:xfrm>
            <a:off x="5038743" y="355404"/>
            <a:ext cx="6960424" cy="642972"/>
          </a:xfrm>
        </p:spPr>
        <p:txBody>
          <a:bodyPr/>
          <a:lstStyle/>
          <a:p>
            <a:r>
              <a:rPr lang="en-US" dirty="0"/>
              <a:t>Screenshot from the website</a:t>
            </a:r>
          </a:p>
        </p:txBody>
      </p:sp>
      <p:sp>
        <p:nvSpPr>
          <p:cNvPr id="7" name="Text Placeholder 6">
            <a:extLst>
              <a:ext uri="{FF2B5EF4-FFF2-40B4-BE49-F238E27FC236}">
                <a16:creationId xmlns:a16="http://schemas.microsoft.com/office/drawing/2014/main" id="{C9AD0773-63BC-4F2C-AAD9-5BE91F64C3E8}"/>
              </a:ext>
            </a:extLst>
          </p:cNvPr>
          <p:cNvSpPr>
            <a:spLocks noGrp="1"/>
          </p:cNvSpPr>
          <p:nvPr>
            <p:ph type="body" idx="1"/>
          </p:nvPr>
        </p:nvSpPr>
        <p:spPr>
          <a:xfrm>
            <a:off x="74645" y="1212846"/>
            <a:ext cx="4609322" cy="1702500"/>
          </a:xfrm>
        </p:spPr>
        <p:txBody>
          <a:bodyPr/>
          <a:lstStyle/>
          <a:p>
            <a:pPr marL="114300" indent="0">
              <a:buNone/>
            </a:pPr>
            <a:r>
              <a:rPr lang="en-US" dirty="0"/>
              <a:t>For create we use the form with user input validation to be protected for wrong input and SQL injection New Employee Button. After that we run SQL INSERT code to put it in the database</a:t>
            </a:r>
          </a:p>
          <a:p>
            <a:pPr marL="114300" indent="0">
              <a:buNone/>
            </a:pPr>
            <a:r>
              <a:rPr lang="en-US" dirty="0"/>
              <a:t>For Update is the same as Create</a:t>
            </a:r>
          </a:p>
        </p:txBody>
      </p:sp>
      <p:sp>
        <p:nvSpPr>
          <p:cNvPr id="5" name="Title 5">
            <a:extLst>
              <a:ext uri="{FF2B5EF4-FFF2-40B4-BE49-F238E27FC236}">
                <a16:creationId xmlns:a16="http://schemas.microsoft.com/office/drawing/2014/main" id="{C1663E6F-780A-492F-9A22-2E4E9CA26F0C}"/>
              </a:ext>
            </a:extLst>
          </p:cNvPr>
          <p:cNvSpPr txBox="1">
            <a:spLocks/>
          </p:cNvSpPr>
          <p:nvPr/>
        </p:nvSpPr>
        <p:spPr>
          <a:xfrm>
            <a:off x="192833" y="165278"/>
            <a:ext cx="4074155" cy="102322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8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en-US" dirty="0">
                <a:solidFill>
                  <a:schemeClr val="accent1"/>
                </a:solidFill>
              </a:rPr>
              <a:t>CREATE &amp; UPDATE</a:t>
            </a:r>
          </a:p>
        </p:txBody>
      </p:sp>
      <p:pic>
        <p:nvPicPr>
          <p:cNvPr id="11" name="Picture 10">
            <a:extLst>
              <a:ext uri="{FF2B5EF4-FFF2-40B4-BE49-F238E27FC236}">
                <a16:creationId xmlns:a16="http://schemas.microsoft.com/office/drawing/2014/main" id="{A15A4B47-ABEA-4D13-BDBC-93940B625383}"/>
              </a:ext>
            </a:extLst>
          </p:cNvPr>
          <p:cNvPicPr>
            <a:picLocks noChangeAspect="1"/>
          </p:cNvPicPr>
          <p:nvPr/>
        </p:nvPicPr>
        <p:blipFill>
          <a:blip r:embed="rId2"/>
          <a:stretch>
            <a:fillRect/>
          </a:stretch>
        </p:blipFill>
        <p:spPr>
          <a:xfrm>
            <a:off x="4683967" y="1495462"/>
            <a:ext cx="3377900" cy="3676626"/>
          </a:xfrm>
          <a:prstGeom prst="rect">
            <a:avLst/>
          </a:prstGeom>
        </p:spPr>
      </p:pic>
      <p:pic>
        <p:nvPicPr>
          <p:cNvPr id="13" name="Picture 12">
            <a:extLst>
              <a:ext uri="{FF2B5EF4-FFF2-40B4-BE49-F238E27FC236}">
                <a16:creationId xmlns:a16="http://schemas.microsoft.com/office/drawing/2014/main" id="{F6F66DFA-26AD-4A20-9326-FB5769A6EC71}"/>
              </a:ext>
            </a:extLst>
          </p:cNvPr>
          <p:cNvPicPr>
            <a:picLocks noChangeAspect="1"/>
          </p:cNvPicPr>
          <p:nvPr/>
        </p:nvPicPr>
        <p:blipFill>
          <a:blip r:embed="rId3"/>
          <a:stretch>
            <a:fillRect/>
          </a:stretch>
        </p:blipFill>
        <p:spPr>
          <a:xfrm>
            <a:off x="8159321" y="1495462"/>
            <a:ext cx="3408823" cy="3676626"/>
          </a:xfrm>
          <a:prstGeom prst="rect">
            <a:avLst/>
          </a:prstGeom>
        </p:spPr>
      </p:pic>
      <p:pic>
        <p:nvPicPr>
          <p:cNvPr id="16" name="Picture 15">
            <a:extLst>
              <a:ext uri="{FF2B5EF4-FFF2-40B4-BE49-F238E27FC236}">
                <a16:creationId xmlns:a16="http://schemas.microsoft.com/office/drawing/2014/main" id="{5445E02E-0B6E-48D5-8F9B-17C093CD1691}"/>
              </a:ext>
            </a:extLst>
          </p:cNvPr>
          <p:cNvPicPr>
            <a:picLocks noChangeAspect="1"/>
          </p:cNvPicPr>
          <p:nvPr/>
        </p:nvPicPr>
        <p:blipFill>
          <a:blip r:embed="rId4"/>
          <a:stretch>
            <a:fillRect/>
          </a:stretch>
        </p:blipFill>
        <p:spPr>
          <a:xfrm>
            <a:off x="98740" y="4015139"/>
            <a:ext cx="2917825" cy="2842861"/>
          </a:xfrm>
          <a:prstGeom prst="rect">
            <a:avLst/>
          </a:prstGeom>
        </p:spPr>
      </p:pic>
      <p:sp>
        <p:nvSpPr>
          <p:cNvPr id="17" name="Text Placeholder 6">
            <a:extLst>
              <a:ext uri="{FF2B5EF4-FFF2-40B4-BE49-F238E27FC236}">
                <a16:creationId xmlns:a16="http://schemas.microsoft.com/office/drawing/2014/main" id="{FF941CC6-9B2A-451E-B8E8-926CA03E68FF}"/>
              </a:ext>
            </a:extLst>
          </p:cNvPr>
          <p:cNvSpPr txBox="1">
            <a:spLocks/>
          </p:cNvSpPr>
          <p:nvPr/>
        </p:nvSpPr>
        <p:spPr>
          <a:xfrm>
            <a:off x="309416" y="4147166"/>
            <a:ext cx="2491637" cy="241524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114300" indent="0">
              <a:buFont typeface="Roboto Mono"/>
              <a:buNone/>
            </a:pPr>
            <a:r>
              <a:rPr lang="en-US" sz="1400" b="0" i="0" dirty="0">
                <a:solidFill>
                  <a:srgbClr val="000000"/>
                </a:solidFill>
                <a:effectLst/>
                <a:latin typeface="Roboto Mono" panose="020B0604020202020204" charset="0"/>
                <a:ea typeface="Roboto Mono" panose="020B0604020202020204" charset="0"/>
              </a:rPr>
              <a:t>SQL injection usually occurs when you ask a user for input and instead of a name/id, the user gives you an SQL statement that you will </a:t>
            </a:r>
            <a:r>
              <a:rPr lang="en-US" sz="1400" b="1" i="0" dirty="0">
                <a:solidFill>
                  <a:srgbClr val="000000"/>
                </a:solidFill>
                <a:effectLst/>
                <a:latin typeface="Roboto Mono" panose="020B0604020202020204" charset="0"/>
                <a:ea typeface="Roboto Mono" panose="020B0604020202020204" charset="0"/>
              </a:rPr>
              <a:t>unknowingly</a:t>
            </a:r>
            <a:r>
              <a:rPr lang="en-US" sz="1400" b="0" i="0" dirty="0">
                <a:solidFill>
                  <a:srgbClr val="000000"/>
                </a:solidFill>
                <a:effectLst/>
                <a:latin typeface="Roboto Mono" panose="020B0604020202020204" charset="0"/>
                <a:ea typeface="Roboto Mono" panose="020B0604020202020204" charset="0"/>
              </a:rPr>
              <a:t> run on your database.</a:t>
            </a:r>
            <a:endParaRPr lang="en-US" sz="1400" dirty="0">
              <a:latin typeface="Roboto Mono" panose="020B0604020202020204" charset="0"/>
              <a:ea typeface="Roboto Mono" panose="020B0604020202020204" charset="0"/>
            </a:endParaRPr>
          </a:p>
        </p:txBody>
      </p:sp>
    </p:spTree>
    <p:extLst>
      <p:ext uri="{BB962C8B-B14F-4D97-AF65-F5344CB8AC3E}">
        <p14:creationId xmlns:p14="http://schemas.microsoft.com/office/powerpoint/2010/main" val="1970535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68CAEC2-55E9-43F5-B8BA-B2BDC76258A3}"/>
              </a:ext>
            </a:extLst>
          </p:cNvPr>
          <p:cNvSpPr>
            <a:spLocks noGrp="1"/>
          </p:cNvSpPr>
          <p:nvPr>
            <p:ph type="title"/>
          </p:nvPr>
        </p:nvSpPr>
        <p:spPr>
          <a:xfrm>
            <a:off x="5038743" y="355404"/>
            <a:ext cx="6960424" cy="642972"/>
          </a:xfrm>
        </p:spPr>
        <p:txBody>
          <a:bodyPr/>
          <a:lstStyle/>
          <a:p>
            <a:r>
              <a:rPr lang="en-US" dirty="0"/>
              <a:t>Screenshot from the website</a:t>
            </a:r>
          </a:p>
        </p:txBody>
      </p:sp>
      <p:sp>
        <p:nvSpPr>
          <p:cNvPr id="7" name="Text Placeholder 6">
            <a:extLst>
              <a:ext uri="{FF2B5EF4-FFF2-40B4-BE49-F238E27FC236}">
                <a16:creationId xmlns:a16="http://schemas.microsoft.com/office/drawing/2014/main" id="{C9AD0773-63BC-4F2C-AAD9-5BE91F64C3E8}"/>
              </a:ext>
            </a:extLst>
          </p:cNvPr>
          <p:cNvSpPr>
            <a:spLocks noGrp="1"/>
          </p:cNvSpPr>
          <p:nvPr>
            <p:ph type="body" idx="1"/>
          </p:nvPr>
        </p:nvSpPr>
        <p:spPr>
          <a:xfrm>
            <a:off x="74645" y="1631275"/>
            <a:ext cx="4609322" cy="1702500"/>
          </a:xfrm>
        </p:spPr>
        <p:txBody>
          <a:bodyPr/>
          <a:lstStyle/>
          <a:p>
            <a:pPr marL="114300" indent="0">
              <a:buNone/>
            </a:pPr>
            <a:r>
              <a:rPr lang="en-US" dirty="0"/>
              <a:t>For read we use the eye button</a:t>
            </a:r>
          </a:p>
        </p:txBody>
      </p:sp>
      <p:sp>
        <p:nvSpPr>
          <p:cNvPr id="5" name="Title 5">
            <a:extLst>
              <a:ext uri="{FF2B5EF4-FFF2-40B4-BE49-F238E27FC236}">
                <a16:creationId xmlns:a16="http://schemas.microsoft.com/office/drawing/2014/main" id="{C1663E6F-780A-492F-9A22-2E4E9CA26F0C}"/>
              </a:ext>
            </a:extLst>
          </p:cNvPr>
          <p:cNvSpPr txBox="1">
            <a:spLocks/>
          </p:cNvSpPr>
          <p:nvPr/>
        </p:nvSpPr>
        <p:spPr>
          <a:xfrm>
            <a:off x="155616" y="1118883"/>
            <a:ext cx="4074155" cy="63133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8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en-US" dirty="0">
                <a:solidFill>
                  <a:schemeClr val="accent1"/>
                </a:solidFill>
              </a:rPr>
              <a:t>READ</a:t>
            </a:r>
          </a:p>
        </p:txBody>
      </p:sp>
      <p:pic>
        <p:nvPicPr>
          <p:cNvPr id="3" name="Picture 2">
            <a:extLst>
              <a:ext uri="{FF2B5EF4-FFF2-40B4-BE49-F238E27FC236}">
                <a16:creationId xmlns:a16="http://schemas.microsoft.com/office/drawing/2014/main" id="{D8741AE0-C2F0-43D8-A0DC-EA00707BD352}"/>
              </a:ext>
            </a:extLst>
          </p:cNvPr>
          <p:cNvPicPr>
            <a:picLocks noChangeAspect="1"/>
          </p:cNvPicPr>
          <p:nvPr/>
        </p:nvPicPr>
        <p:blipFill>
          <a:blip r:embed="rId2"/>
          <a:stretch>
            <a:fillRect/>
          </a:stretch>
        </p:blipFill>
        <p:spPr>
          <a:xfrm>
            <a:off x="4683967" y="1237829"/>
            <a:ext cx="7106517" cy="3379322"/>
          </a:xfrm>
          <a:prstGeom prst="rect">
            <a:avLst/>
          </a:prstGeom>
        </p:spPr>
      </p:pic>
      <p:sp>
        <p:nvSpPr>
          <p:cNvPr id="9" name="Arrow: Right 8">
            <a:extLst>
              <a:ext uri="{FF2B5EF4-FFF2-40B4-BE49-F238E27FC236}">
                <a16:creationId xmlns:a16="http://schemas.microsoft.com/office/drawing/2014/main" id="{161489AF-9E17-43EA-9980-5C34EC464B0F}"/>
              </a:ext>
            </a:extLst>
          </p:cNvPr>
          <p:cNvSpPr/>
          <p:nvPr/>
        </p:nvSpPr>
        <p:spPr>
          <a:xfrm rot="20179107">
            <a:off x="9141441" y="2656326"/>
            <a:ext cx="1268964" cy="540593"/>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235140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68CAEC2-55E9-43F5-B8BA-B2BDC76258A3}"/>
              </a:ext>
            </a:extLst>
          </p:cNvPr>
          <p:cNvSpPr>
            <a:spLocks noGrp="1"/>
          </p:cNvSpPr>
          <p:nvPr>
            <p:ph type="title"/>
          </p:nvPr>
        </p:nvSpPr>
        <p:spPr>
          <a:xfrm>
            <a:off x="5038743" y="355404"/>
            <a:ext cx="6960424" cy="642972"/>
          </a:xfrm>
        </p:spPr>
        <p:txBody>
          <a:bodyPr/>
          <a:lstStyle/>
          <a:p>
            <a:r>
              <a:rPr lang="en-US" dirty="0"/>
              <a:t>Screenshot from the website</a:t>
            </a:r>
          </a:p>
        </p:txBody>
      </p:sp>
      <p:sp>
        <p:nvSpPr>
          <p:cNvPr id="7" name="Text Placeholder 6">
            <a:extLst>
              <a:ext uri="{FF2B5EF4-FFF2-40B4-BE49-F238E27FC236}">
                <a16:creationId xmlns:a16="http://schemas.microsoft.com/office/drawing/2014/main" id="{C9AD0773-63BC-4F2C-AAD9-5BE91F64C3E8}"/>
              </a:ext>
            </a:extLst>
          </p:cNvPr>
          <p:cNvSpPr>
            <a:spLocks noGrp="1"/>
          </p:cNvSpPr>
          <p:nvPr>
            <p:ph type="body" idx="1"/>
          </p:nvPr>
        </p:nvSpPr>
        <p:spPr>
          <a:xfrm>
            <a:off x="74645" y="1631275"/>
            <a:ext cx="4609322" cy="1702500"/>
          </a:xfrm>
        </p:spPr>
        <p:txBody>
          <a:bodyPr/>
          <a:lstStyle/>
          <a:p>
            <a:pPr marL="114300" indent="0">
              <a:buNone/>
            </a:pPr>
            <a:r>
              <a:rPr lang="en-US" dirty="0"/>
              <a:t>For read function we just need to take the Employee id from the table and run SQL code to query that id and showcase all the data that he has</a:t>
            </a:r>
          </a:p>
        </p:txBody>
      </p:sp>
      <p:sp>
        <p:nvSpPr>
          <p:cNvPr id="5" name="Title 5">
            <a:extLst>
              <a:ext uri="{FF2B5EF4-FFF2-40B4-BE49-F238E27FC236}">
                <a16:creationId xmlns:a16="http://schemas.microsoft.com/office/drawing/2014/main" id="{C1663E6F-780A-492F-9A22-2E4E9CA26F0C}"/>
              </a:ext>
            </a:extLst>
          </p:cNvPr>
          <p:cNvSpPr txBox="1">
            <a:spLocks/>
          </p:cNvSpPr>
          <p:nvPr/>
        </p:nvSpPr>
        <p:spPr>
          <a:xfrm>
            <a:off x="155616" y="1118883"/>
            <a:ext cx="4074155" cy="63133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8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en-US" dirty="0">
                <a:solidFill>
                  <a:schemeClr val="accent1"/>
                </a:solidFill>
              </a:rPr>
              <a:t>READ</a:t>
            </a:r>
          </a:p>
        </p:txBody>
      </p:sp>
      <p:pic>
        <p:nvPicPr>
          <p:cNvPr id="4" name="Picture 3">
            <a:extLst>
              <a:ext uri="{FF2B5EF4-FFF2-40B4-BE49-F238E27FC236}">
                <a16:creationId xmlns:a16="http://schemas.microsoft.com/office/drawing/2014/main" id="{AB0408E8-94F4-4590-A195-45B3AF27FFE1}"/>
              </a:ext>
            </a:extLst>
          </p:cNvPr>
          <p:cNvPicPr>
            <a:picLocks noChangeAspect="1"/>
          </p:cNvPicPr>
          <p:nvPr/>
        </p:nvPicPr>
        <p:blipFill>
          <a:blip r:embed="rId2"/>
          <a:stretch>
            <a:fillRect/>
          </a:stretch>
        </p:blipFill>
        <p:spPr>
          <a:xfrm>
            <a:off x="5825945" y="1434552"/>
            <a:ext cx="4946149" cy="4421252"/>
          </a:xfrm>
          <a:prstGeom prst="rect">
            <a:avLst/>
          </a:prstGeom>
        </p:spPr>
      </p:pic>
    </p:spTree>
    <p:extLst>
      <p:ext uri="{BB962C8B-B14F-4D97-AF65-F5344CB8AC3E}">
        <p14:creationId xmlns:p14="http://schemas.microsoft.com/office/powerpoint/2010/main" val="323250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781800" y="2815892"/>
            <a:ext cx="10628400" cy="1226216"/>
          </a:xfrm>
          <a:prstGeom prst="rect">
            <a:avLst/>
          </a:prstGeom>
        </p:spPr>
        <p:txBody>
          <a:bodyPr spcFirstLastPara="1" wrap="square" lIns="121900" tIns="121900" rIns="121900" bIns="121900" anchor="t" anchorCtr="0">
            <a:noAutofit/>
          </a:bodyPr>
          <a:lstStyle/>
          <a:p>
            <a:pPr fontAlgn="t"/>
            <a:r>
              <a:rPr lang="en-US" i="0" dirty="0">
                <a:solidFill>
                  <a:schemeClr val="accent6"/>
                </a:solidFill>
                <a:effectLst/>
                <a:latin typeface="Roboto" panose="02000000000000000000" pitchFamily="2" charset="0"/>
                <a:ea typeface="Roboto" panose="02000000000000000000" pitchFamily="2" charset="0"/>
              </a:rPr>
              <a:t>ACKNOWLEDGEMENT</a:t>
            </a:r>
            <a:endParaRPr dirty="0">
              <a:solidFill>
                <a:schemeClr val="accent6"/>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1242531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68CAEC2-55E9-43F5-B8BA-B2BDC76258A3}"/>
              </a:ext>
            </a:extLst>
          </p:cNvPr>
          <p:cNvSpPr>
            <a:spLocks noGrp="1"/>
          </p:cNvSpPr>
          <p:nvPr>
            <p:ph type="title"/>
          </p:nvPr>
        </p:nvSpPr>
        <p:spPr>
          <a:xfrm>
            <a:off x="5038743" y="355404"/>
            <a:ext cx="6960424" cy="642972"/>
          </a:xfrm>
        </p:spPr>
        <p:txBody>
          <a:bodyPr/>
          <a:lstStyle/>
          <a:p>
            <a:r>
              <a:rPr lang="en-US" dirty="0"/>
              <a:t>Screenshot from the website</a:t>
            </a:r>
          </a:p>
        </p:txBody>
      </p:sp>
      <p:sp>
        <p:nvSpPr>
          <p:cNvPr id="7" name="Text Placeholder 6">
            <a:extLst>
              <a:ext uri="{FF2B5EF4-FFF2-40B4-BE49-F238E27FC236}">
                <a16:creationId xmlns:a16="http://schemas.microsoft.com/office/drawing/2014/main" id="{C9AD0773-63BC-4F2C-AAD9-5BE91F64C3E8}"/>
              </a:ext>
            </a:extLst>
          </p:cNvPr>
          <p:cNvSpPr>
            <a:spLocks noGrp="1"/>
          </p:cNvSpPr>
          <p:nvPr>
            <p:ph type="body" idx="1"/>
          </p:nvPr>
        </p:nvSpPr>
        <p:spPr>
          <a:xfrm>
            <a:off x="74645" y="1631275"/>
            <a:ext cx="4609322" cy="1702500"/>
          </a:xfrm>
        </p:spPr>
        <p:txBody>
          <a:bodyPr/>
          <a:lstStyle/>
          <a:p>
            <a:pPr marL="114300" indent="0">
              <a:buNone/>
            </a:pPr>
            <a:r>
              <a:rPr lang="en-US" dirty="0"/>
              <a:t>For DELETE we use the trash icon button</a:t>
            </a:r>
          </a:p>
        </p:txBody>
      </p:sp>
      <p:sp>
        <p:nvSpPr>
          <p:cNvPr id="5" name="Title 5">
            <a:extLst>
              <a:ext uri="{FF2B5EF4-FFF2-40B4-BE49-F238E27FC236}">
                <a16:creationId xmlns:a16="http://schemas.microsoft.com/office/drawing/2014/main" id="{C1663E6F-780A-492F-9A22-2E4E9CA26F0C}"/>
              </a:ext>
            </a:extLst>
          </p:cNvPr>
          <p:cNvSpPr txBox="1">
            <a:spLocks/>
          </p:cNvSpPr>
          <p:nvPr/>
        </p:nvSpPr>
        <p:spPr>
          <a:xfrm>
            <a:off x="155616" y="1118883"/>
            <a:ext cx="4074155" cy="63133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8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en-US" dirty="0">
                <a:solidFill>
                  <a:schemeClr val="accent1"/>
                </a:solidFill>
              </a:rPr>
              <a:t>DELETE</a:t>
            </a:r>
          </a:p>
        </p:txBody>
      </p:sp>
      <p:pic>
        <p:nvPicPr>
          <p:cNvPr id="3" name="Picture 2">
            <a:extLst>
              <a:ext uri="{FF2B5EF4-FFF2-40B4-BE49-F238E27FC236}">
                <a16:creationId xmlns:a16="http://schemas.microsoft.com/office/drawing/2014/main" id="{D8741AE0-C2F0-43D8-A0DC-EA00707BD352}"/>
              </a:ext>
            </a:extLst>
          </p:cNvPr>
          <p:cNvPicPr>
            <a:picLocks noChangeAspect="1"/>
          </p:cNvPicPr>
          <p:nvPr/>
        </p:nvPicPr>
        <p:blipFill>
          <a:blip r:embed="rId2"/>
          <a:stretch>
            <a:fillRect/>
          </a:stretch>
        </p:blipFill>
        <p:spPr>
          <a:xfrm>
            <a:off x="4683967" y="1237829"/>
            <a:ext cx="7106517" cy="3379322"/>
          </a:xfrm>
          <a:prstGeom prst="rect">
            <a:avLst/>
          </a:prstGeom>
        </p:spPr>
      </p:pic>
      <p:sp>
        <p:nvSpPr>
          <p:cNvPr id="9" name="Arrow: Right 8">
            <a:extLst>
              <a:ext uri="{FF2B5EF4-FFF2-40B4-BE49-F238E27FC236}">
                <a16:creationId xmlns:a16="http://schemas.microsoft.com/office/drawing/2014/main" id="{161489AF-9E17-43EA-9980-5C34EC464B0F}"/>
              </a:ext>
            </a:extLst>
          </p:cNvPr>
          <p:cNvSpPr/>
          <p:nvPr/>
        </p:nvSpPr>
        <p:spPr>
          <a:xfrm rot="20179107">
            <a:off x="9497042" y="2656327"/>
            <a:ext cx="1268964" cy="540593"/>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0618547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68CAEC2-55E9-43F5-B8BA-B2BDC76258A3}"/>
              </a:ext>
            </a:extLst>
          </p:cNvPr>
          <p:cNvSpPr>
            <a:spLocks noGrp="1"/>
          </p:cNvSpPr>
          <p:nvPr>
            <p:ph type="title"/>
          </p:nvPr>
        </p:nvSpPr>
        <p:spPr>
          <a:xfrm>
            <a:off x="5038743" y="355404"/>
            <a:ext cx="6960424" cy="642972"/>
          </a:xfrm>
        </p:spPr>
        <p:txBody>
          <a:bodyPr/>
          <a:lstStyle/>
          <a:p>
            <a:r>
              <a:rPr lang="en-US" dirty="0"/>
              <a:t>Screenshot from the website</a:t>
            </a:r>
          </a:p>
        </p:txBody>
      </p:sp>
      <p:sp>
        <p:nvSpPr>
          <p:cNvPr id="7" name="Text Placeholder 6">
            <a:extLst>
              <a:ext uri="{FF2B5EF4-FFF2-40B4-BE49-F238E27FC236}">
                <a16:creationId xmlns:a16="http://schemas.microsoft.com/office/drawing/2014/main" id="{C9AD0773-63BC-4F2C-AAD9-5BE91F64C3E8}"/>
              </a:ext>
            </a:extLst>
          </p:cNvPr>
          <p:cNvSpPr>
            <a:spLocks noGrp="1"/>
          </p:cNvSpPr>
          <p:nvPr>
            <p:ph type="body" idx="1"/>
          </p:nvPr>
        </p:nvSpPr>
        <p:spPr>
          <a:xfrm>
            <a:off x="74645" y="1631275"/>
            <a:ext cx="4609322" cy="3379322"/>
          </a:xfrm>
        </p:spPr>
        <p:txBody>
          <a:bodyPr/>
          <a:lstStyle/>
          <a:p>
            <a:pPr marL="114300" indent="0">
              <a:buNone/>
            </a:pPr>
            <a:r>
              <a:rPr lang="en-US" dirty="0"/>
              <a:t>When the delete button is pressed the user is asked are you sure? I made this because accidents happen and the user could press the button in accident. We take the Employee Id from where the user pressed and then we delete it from the table with SQL DELETE code</a:t>
            </a:r>
          </a:p>
        </p:txBody>
      </p:sp>
      <p:sp>
        <p:nvSpPr>
          <p:cNvPr id="5" name="Title 5">
            <a:extLst>
              <a:ext uri="{FF2B5EF4-FFF2-40B4-BE49-F238E27FC236}">
                <a16:creationId xmlns:a16="http://schemas.microsoft.com/office/drawing/2014/main" id="{C1663E6F-780A-492F-9A22-2E4E9CA26F0C}"/>
              </a:ext>
            </a:extLst>
          </p:cNvPr>
          <p:cNvSpPr txBox="1">
            <a:spLocks/>
          </p:cNvSpPr>
          <p:nvPr/>
        </p:nvSpPr>
        <p:spPr>
          <a:xfrm>
            <a:off x="155616" y="1118883"/>
            <a:ext cx="4074155" cy="63133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8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en-US" dirty="0">
                <a:solidFill>
                  <a:schemeClr val="accent1"/>
                </a:solidFill>
              </a:rPr>
              <a:t>DELETE</a:t>
            </a:r>
          </a:p>
        </p:txBody>
      </p:sp>
      <p:pic>
        <p:nvPicPr>
          <p:cNvPr id="10" name="Picture 9">
            <a:extLst>
              <a:ext uri="{FF2B5EF4-FFF2-40B4-BE49-F238E27FC236}">
                <a16:creationId xmlns:a16="http://schemas.microsoft.com/office/drawing/2014/main" id="{0AAC082D-1748-4084-90A6-0EAC0E373257}"/>
              </a:ext>
            </a:extLst>
          </p:cNvPr>
          <p:cNvPicPr>
            <a:picLocks noChangeAspect="1"/>
          </p:cNvPicPr>
          <p:nvPr/>
        </p:nvPicPr>
        <p:blipFill>
          <a:blip r:embed="rId2"/>
          <a:stretch>
            <a:fillRect/>
          </a:stretch>
        </p:blipFill>
        <p:spPr>
          <a:xfrm>
            <a:off x="4683967" y="1631275"/>
            <a:ext cx="6962775" cy="2790825"/>
          </a:xfrm>
          <a:prstGeom prst="rect">
            <a:avLst/>
          </a:prstGeom>
        </p:spPr>
      </p:pic>
    </p:spTree>
    <p:extLst>
      <p:ext uri="{BB962C8B-B14F-4D97-AF65-F5344CB8AC3E}">
        <p14:creationId xmlns:p14="http://schemas.microsoft.com/office/powerpoint/2010/main" val="28025032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p31"/>
          <p:cNvSpPr txBox="1">
            <a:spLocks noGrp="1"/>
          </p:cNvSpPr>
          <p:nvPr>
            <p:ph type="title"/>
          </p:nvPr>
        </p:nvSpPr>
        <p:spPr>
          <a:xfrm>
            <a:off x="3659300" y="2041674"/>
            <a:ext cx="6730800" cy="3146145"/>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t>NOW WE WILL TALK ABOUT </a:t>
            </a:r>
            <a:r>
              <a:rPr lang="en" sz="6800" dirty="0">
                <a:solidFill>
                  <a:schemeClr val="accent3"/>
                </a:solidFill>
              </a:rPr>
              <a:t>FURTHER RESEARCH</a:t>
            </a:r>
            <a:endParaRPr sz="6800" dirty="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3"/>
                </a:solidFill>
                <a:latin typeface="Roboto Mono"/>
              </a:rPr>
              <a:t>0</a:t>
            </a:r>
            <a:r>
              <a:rPr lang="en-US" b="1" i="0" dirty="0">
                <a:ln>
                  <a:noFill/>
                </a:ln>
                <a:solidFill>
                  <a:schemeClr val="accent3"/>
                </a:solidFill>
                <a:latin typeface="Roboto Mono"/>
              </a:rPr>
              <a:t>5</a:t>
            </a:r>
            <a:endParaRPr b="1" i="0" dirty="0">
              <a:ln>
                <a:noFill/>
              </a:ln>
              <a:solidFill>
                <a:schemeClr val="accent3"/>
              </a:solidFill>
              <a:latin typeface="Roboto Mono"/>
            </a:endParaRPr>
          </a:p>
        </p:txBody>
      </p:sp>
    </p:spTree>
    <p:extLst>
      <p:ext uri="{BB962C8B-B14F-4D97-AF65-F5344CB8AC3E}">
        <p14:creationId xmlns:p14="http://schemas.microsoft.com/office/powerpoint/2010/main" val="39128002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B6289D-65A7-4717-901C-2EF6E74CA7F6}"/>
              </a:ext>
            </a:extLst>
          </p:cNvPr>
          <p:cNvSpPr>
            <a:spLocks noGrp="1"/>
          </p:cNvSpPr>
          <p:nvPr>
            <p:ph type="title"/>
          </p:nvPr>
        </p:nvSpPr>
        <p:spPr>
          <a:xfrm>
            <a:off x="762146" y="2540600"/>
            <a:ext cx="2948400" cy="763500"/>
          </a:xfrm>
        </p:spPr>
        <p:txBody>
          <a:bodyPr/>
          <a:lstStyle/>
          <a:p>
            <a:r>
              <a:rPr lang="en-US" sz="4000" dirty="0"/>
              <a:t>BACK-END</a:t>
            </a:r>
          </a:p>
        </p:txBody>
      </p:sp>
      <p:sp>
        <p:nvSpPr>
          <p:cNvPr id="6" name="Title 5">
            <a:extLst>
              <a:ext uri="{FF2B5EF4-FFF2-40B4-BE49-F238E27FC236}">
                <a16:creationId xmlns:a16="http://schemas.microsoft.com/office/drawing/2014/main" id="{CFB49255-4266-4D52-AB0F-C1E21EA6D299}"/>
              </a:ext>
            </a:extLst>
          </p:cNvPr>
          <p:cNvSpPr>
            <a:spLocks noGrp="1"/>
          </p:cNvSpPr>
          <p:nvPr>
            <p:ph type="title" idx="2"/>
          </p:nvPr>
        </p:nvSpPr>
        <p:spPr/>
        <p:txBody>
          <a:bodyPr/>
          <a:lstStyle/>
          <a:p>
            <a:r>
              <a:rPr lang="en" sz="4000" dirty="0">
                <a:solidFill>
                  <a:schemeClr val="accent3"/>
                </a:solidFill>
              </a:rPr>
              <a:t>FURTHER RESEARCH</a:t>
            </a:r>
            <a:endParaRPr lang="en-US" dirty="0"/>
          </a:p>
        </p:txBody>
      </p:sp>
      <p:sp>
        <p:nvSpPr>
          <p:cNvPr id="10" name="Text Placeholder 9">
            <a:extLst>
              <a:ext uri="{FF2B5EF4-FFF2-40B4-BE49-F238E27FC236}">
                <a16:creationId xmlns:a16="http://schemas.microsoft.com/office/drawing/2014/main" id="{39790C8A-9693-409D-A653-507A2765380A}"/>
              </a:ext>
            </a:extLst>
          </p:cNvPr>
          <p:cNvSpPr>
            <a:spLocks noGrp="1"/>
          </p:cNvSpPr>
          <p:nvPr>
            <p:ph type="body" idx="6"/>
          </p:nvPr>
        </p:nvSpPr>
        <p:spPr>
          <a:xfrm>
            <a:off x="391886" y="3304100"/>
            <a:ext cx="3470987" cy="2555854"/>
          </a:xfrm>
        </p:spPr>
        <p:txBody>
          <a:bodyPr/>
          <a:lstStyle/>
          <a:p>
            <a:pPr algn="l"/>
            <a:r>
              <a:rPr lang="en-US" sz="1600" dirty="0"/>
              <a:t>Strengthen the Authentication</a:t>
            </a:r>
          </a:p>
          <a:p>
            <a:pPr algn="l"/>
            <a:r>
              <a:rPr lang="en-US" sz="1600" dirty="0"/>
              <a:t>Better Code Management</a:t>
            </a:r>
          </a:p>
          <a:p>
            <a:pPr marL="88900" indent="0" algn="l">
              <a:buNone/>
            </a:pPr>
            <a:endParaRPr lang="en-US" sz="1600" dirty="0"/>
          </a:p>
          <a:p>
            <a:pPr algn="l"/>
            <a:endParaRPr lang="en-US" sz="2000" dirty="0"/>
          </a:p>
        </p:txBody>
      </p:sp>
      <p:sp>
        <p:nvSpPr>
          <p:cNvPr id="12" name="Title 3">
            <a:extLst>
              <a:ext uri="{FF2B5EF4-FFF2-40B4-BE49-F238E27FC236}">
                <a16:creationId xmlns:a16="http://schemas.microsoft.com/office/drawing/2014/main" id="{0A6EE472-1C0D-4E6F-880E-41943C9C05B9}"/>
              </a:ext>
            </a:extLst>
          </p:cNvPr>
          <p:cNvSpPr txBox="1">
            <a:spLocks/>
          </p:cNvSpPr>
          <p:nvPr/>
        </p:nvSpPr>
        <p:spPr>
          <a:xfrm>
            <a:off x="4526975" y="2030175"/>
            <a:ext cx="3138049" cy="763500"/>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7000"/>
              <a:buFont typeface="Roboto"/>
              <a:buNone/>
              <a:defRPr sz="70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2pPr>
            <a:lvl3pPr marR="0" lvl="2"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3pPr>
            <a:lvl4pPr marR="0" lvl="3"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4pPr>
            <a:lvl5pPr marR="0" lvl="4"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5pPr>
            <a:lvl6pPr marR="0" lvl="5"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6pPr>
            <a:lvl7pPr marR="0" lvl="6"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7pPr>
            <a:lvl8pPr marR="0" lvl="7"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8pPr>
            <a:lvl9pPr marR="0" lvl="8"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9pPr>
          </a:lstStyle>
          <a:p>
            <a:r>
              <a:rPr lang="en-US" sz="4000" dirty="0"/>
              <a:t>FRONT-END</a:t>
            </a:r>
          </a:p>
        </p:txBody>
      </p:sp>
      <p:sp>
        <p:nvSpPr>
          <p:cNvPr id="13" name="Title 3">
            <a:extLst>
              <a:ext uri="{FF2B5EF4-FFF2-40B4-BE49-F238E27FC236}">
                <a16:creationId xmlns:a16="http://schemas.microsoft.com/office/drawing/2014/main" id="{9F8B64CD-774C-4047-8959-41A92066E2D0}"/>
              </a:ext>
            </a:extLst>
          </p:cNvPr>
          <p:cNvSpPr txBox="1">
            <a:spLocks/>
          </p:cNvSpPr>
          <p:nvPr/>
        </p:nvSpPr>
        <p:spPr>
          <a:xfrm>
            <a:off x="8417840" y="2711309"/>
            <a:ext cx="3138049" cy="763500"/>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7000"/>
              <a:buFont typeface="Roboto"/>
              <a:buNone/>
              <a:defRPr sz="70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2pPr>
            <a:lvl3pPr marR="0" lvl="2"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3pPr>
            <a:lvl4pPr marR="0" lvl="3"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4pPr>
            <a:lvl5pPr marR="0" lvl="4"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5pPr>
            <a:lvl6pPr marR="0" lvl="5"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6pPr>
            <a:lvl7pPr marR="0" lvl="6"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7pPr>
            <a:lvl8pPr marR="0" lvl="7"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8pPr>
            <a:lvl9pPr marR="0" lvl="8" algn="ctr" rtl="0">
              <a:lnSpc>
                <a:spcPct val="80000"/>
              </a:lnSpc>
              <a:spcBef>
                <a:spcPts val="0"/>
              </a:spcBef>
              <a:spcAft>
                <a:spcPts val="0"/>
              </a:spcAft>
              <a:buClr>
                <a:schemeClr val="dk1"/>
              </a:buClr>
              <a:buSzPts val="7000"/>
              <a:buFont typeface="Roboto"/>
              <a:buNone/>
              <a:defRPr sz="7000" b="1" i="0" u="none" strike="noStrike" cap="none">
                <a:solidFill>
                  <a:schemeClr val="dk1"/>
                </a:solidFill>
                <a:latin typeface="Roboto"/>
                <a:ea typeface="Roboto"/>
                <a:cs typeface="Roboto"/>
                <a:sym typeface="Roboto"/>
              </a:defRPr>
            </a:lvl9pPr>
          </a:lstStyle>
          <a:p>
            <a:r>
              <a:rPr lang="en-US" sz="4000" dirty="0"/>
              <a:t>DATABASE</a:t>
            </a:r>
          </a:p>
        </p:txBody>
      </p:sp>
      <p:sp>
        <p:nvSpPr>
          <p:cNvPr id="14" name="Text Placeholder 9">
            <a:extLst>
              <a:ext uri="{FF2B5EF4-FFF2-40B4-BE49-F238E27FC236}">
                <a16:creationId xmlns:a16="http://schemas.microsoft.com/office/drawing/2014/main" id="{EAD68024-CCDF-4249-82D5-16B672C1B56D}"/>
              </a:ext>
            </a:extLst>
          </p:cNvPr>
          <p:cNvSpPr txBox="1">
            <a:spLocks/>
          </p:cNvSpPr>
          <p:nvPr/>
        </p:nvSpPr>
        <p:spPr>
          <a:xfrm>
            <a:off x="4357396" y="2734932"/>
            <a:ext cx="3470987" cy="255585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1pPr>
            <a:lvl2pPr marL="914400" marR="0" lvl="1"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2pPr>
            <a:lvl3pPr marL="1371600" marR="0" lvl="2"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3pPr>
            <a:lvl4pPr marL="1828800" marR="0" lvl="3"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4pPr>
            <a:lvl5pPr marL="2286000" marR="0" lvl="4"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5pPr>
            <a:lvl6pPr marL="2743200" marR="0" lvl="5"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6pPr>
            <a:lvl7pPr marL="3200400" marR="0" lvl="6"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7pPr>
            <a:lvl8pPr marL="3657600" marR="0" lvl="7"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8pPr>
            <a:lvl9pPr marL="4114800" marR="0" lvl="8"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9pPr>
          </a:lstStyle>
          <a:p>
            <a:pPr algn="l"/>
            <a:r>
              <a:rPr lang="en-US" sz="1600" dirty="0"/>
              <a:t>Add Animation</a:t>
            </a:r>
          </a:p>
          <a:p>
            <a:pPr algn="l"/>
            <a:r>
              <a:rPr lang="en-US" sz="1600" dirty="0"/>
              <a:t>Fix display settings for phone view</a:t>
            </a:r>
          </a:p>
          <a:p>
            <a:pPr algn="l"/>
            <a:r>
              <a:rPr lang="en-US" sz="1600" dirty="0"/>
              <a:t>Add 3D elements to make the modern design</a:t>
            </a:r>
          </a:p>
          <a:p>
            <a:pPr algn="l"/>
            <a:r>
              <a:rPr lang="en-US" sz="1600" dirty="0"/>
              <a:t>Have a designated Color Palette</a:t>
            </a:r>
          </a:p>
          <a:p>
            <a:pPr algn="l"/>
            <a:r>
              <a:rPr lang="en-US" sz="1600" dirty="0"/>
              <a:t>Organize the Fonts</a:t>
            </a:r>
          </a:p>
          <a:p>
            <a:pPr marL="88900" indent="0" algn="l">
              <a:buFont typeface="Roboto Mono"/>
              <a:buNone/>
            </a:pPr>
            <a:endParaRPr lang="en-US" sz="1600" dirty="0"/>
          </a:p>
          <a:p>
            <a:pPr algn="l"/>
            <a:endParaRPr lang="en-US" sz="2000" dirty="0"/>
          </a:p>
        </p:txBody>
      </p:sp>
      <p:sp>
        <p:nvSpPr>
          <p:cNvPr id="15" name="Text Placeholder 9">
            <a:extLst>
              <a:ext uri="{FF2B5EF4-FFF2-40B4-BE49-F238E27FC236}">
                <a16:creationId xmlns:a16="http://schemas.microsoft.com/office/drawing/2014/main" id="{6CE38E56-AC93-40D9-81E3-90D382B3AA46}"/>
              </a:ext>
            </a:extLst>
          </p:cNvPr>
          <p:cNvSpPr txBox="1">
            <a:spLocks/>
          </p:cNvSpPr>
          <p:nvPr/>
        </p:nvSpPr>
        <p:spPr>
          <a:xfrm>
            <a:off x="8257592" y="3294769"/>
            <a:ext cx="3470987" cy="255585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1pPr>
            <a:lvl2pPr marL="914400" marR="0" lvl="1"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2pPr>
            <a:lvl3pPr marL="1371600" marR="0" lvl="2"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3pPr>
            <a:lvl4pPr marL="1828800" marR="0" lvl="3"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4pPr>
            <a:lvl5pPr marL="2286000" marR="0" lvl="4"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5pPr>
            <a:lvl6pPr marL="2743200" marR="0" lvl="5"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6pPr>
            <a:lvl7pPr marL="3200400" marR="0" lvl="6"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7pPr>
            <a:lvl8pPr marL="3657600" marR="0" lvl="7"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8pPr>
            <a:lvl9pPr marL="4114800" marR="0" lvl="8" indent="-368300" algn="ctr" rtl="0">
              <a:lnSpc>
                <a:spcPct val="100000"/>
              </a:lnSpc>
              <a:spcBef>
                <a:spcPts val="0"/>
              </a:spcBef>
              <a:spcAft>
                <a:spcPts val="0"/>
              </a:spcAft>
              <a:buClr>
                <a:schemeClr val="dk2"/>
              </a:buClr>
              <a:buSzPts val="2200"/>
              <a:buFont typeface="Roboto Mono"/>
              <a:buChar char="■"/>
              <a:defRPr sz="2200" b="0" i="0" u="none" strike="noStrike" cap="none">
                <a:solidFill>
                  <a:schemeClr val="dk2"/>
                </a:solidFill>
                <a:latin typeface="Roboto Mono"/>
                <a:ea typeface="Roboto Mono"/>
                <a:cs typeface="Roboto Mono"/>
                <a:sym typeface="Roboto Mono"/>
              </a:defRPr>
            </a:lvl9pPr>
          </a:lstStyle>
          <a:p>
            <a:pPr algn="l"/>
            <a:r>
              <a:rPr lang="en-US" sz="1600" dirty="0"/>
              <a:t>We can more Tables to make the work flow more clear</a:t>
            </a:r>
          </a:p>
          <a:p>
            <a:pPr algn="l"/>
            <a:r>
              <a:rPr lang="en-US" sz="1600" dirty="0"/>
              <a:t>More SQL commands for visualizing the data</a:t>
            </a:r>
          </a:p>
          <a:p>
            <a:pPr algn="l"/>
            <a:endParaRPr lang="en-US" sz="1600" dirty="0"/>
          </a:p>
          <a:p>
            <a:pPr algn="l"/>
            <a:endParaRPr lang="en-US" sz="1600" dirty="0"/>
          </a:p>
          <a:p>
            <a:pPr marL="88900" indent="0" algn="l">
              <a:buFont typeface="Roboto Mono"/>
              <a:buNone/>
            </a:pPr>
            <a:endParaRPr lang="en-US" sz="1600" dirty="0"/>
          </a:p>
          <a:p>
            <a:pPr algn="l"/>
            <a:endParaRPr lang="en-US" sz="2000" dirty="0"/>
          </a:p>
        </p:txBody>
      </p:sp>
    </p:spTree>
    <p:extLst>
      <p:ext uri="{BB962C8B-B14F-4D97-AF65-F5344CB8AC3E}">
        <p14:creationId xmlns:p14="http://schemas.microsoft.com/office/powerpoint/2010/main" val="28884193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p31"/>
          <p:cNvSpPr txBox="1">
            <a:spLocks noGrp="1"/>
          </p:cNvSpPr>
          <p:nvPr>
            <p:ph type="title"/>
          </p:nvPr>
        </p:nvSpPr>
        <p:spPr>
          <a:xfrm>
            <a:off x="3659300" y="2041674"/>
            <a:ext cx="6730800" cy="3146145"/>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t>NOW </a:t>
            </a:r>
            <a:r>
              <a:rPr lang="en-US" sz="5800" dirty="0"/>
              <a:t>I</a:t>
            </a:r>
            <a:r>
              <a:rPr lang="en" sz="5800" dirty="0"/>
              <a:t> WILL SHOWACASE </a:t>
            </a:r>
            <a:r>
              <a:rPr lang="en" sz="6800" dirty="0">
                <a:solidFill>
                  <a:schemeClr val="accent2"/>
                </a:solidFill>
              </a:rPr>
              <a:t>THE WEB APP</a:t>
            </a:r>
            <a:endParaRPr sz="6800" dirty="0">
              <a:solidFill>
                <a:schemeClr val="accent2"/>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2"/>
                </a:solidFill>
                <a:latin typeface="Roboto Mono"/>
              </a:rPr>
              <a:t>0</a:t>
            </a:r>
            <a:r>
              <a:rPr lang="en-US" b="1" i="0" dirty="0">
                <a:ln>
                  <a:noFill/>
                </a:ln>
                <a:solidFill>
                  <a:schemeClr val="accent2"/>
                </a:solidFill>
                <a:latin typeface="Roboto Mono"/>
              </a:rPr>
              <a:t>6</a:t>
            </a:r>
            <a:endParaRPr b="1" i="0" dirty="0">
              <a:ln>
                <a:noFill/>
              </a:ln>
              <a:solidFill>
                <a:schemeClr val="accent2"/>
              </a:solidFill>
              <a:latin typeface="Roboto Mono"/>
            </a:endParaRPr>
          </a:p>
        </p:txBody>
      </p:sp>
    </p:spTree>
    <p:extLst>
      <p:ext uri="{BB962C8B-B14F-4D97-AF65-F5344CB8AC3E}">
        <p14:creationId xmlns:p14="http://schemas.microsoft.com/office/powerpoint/2010/main" val="5342489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34" name="Google Shape;834;p41"/>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1"/>
                </a:solidFill>
              </a:rPr>
              <a:t>WEBSITE DESIGN </a:t>
            </a:r>
            <a:endParaRPr sz="6000" dirty="0">
              <a:solidFill>
                <a:schemeClr val="accent1"/>
              </a:solidFill>
            </a:endParaRPr>
          </a:p>
        </p:txBody>
      </p:sp>
      <p:pic>
        <p:nvPicPr>
          <p:cNvPr id="3" name="Picture 2">
            <a:extLst>
              <a:ext uri="{FF2B5EF4-FFF2-40B4-BE49-F238E27FC236}">
                <a16:creationId xmlns:a16="http://schemas.microsoft.com/office/drawing/2014/main" id="{22CBF2A6-1B83-4248-8E2F-2497FB5341AB}"/>
              </a:ext>
            </a:extLst>
          </p:cNvPr>
          <p:cNvPicPr>
            <a:picLocks noChangeAspect="1"/>
          </p:cNvPicPr>
          <p:nvPr/>
        </p:nvPicPr>
        <p:blipFill>
          <a:blip r:embed="rId3"/>
          <a:stretch>
            <a:fillRect/>
          </a:stretch>
        </p:blipFill>
        <p:spPr>
          <a:xfrm>
            <a:off x="3732247" y="126674"/>
            <a:ext cx="8886694" cy="6196016"/>
          </a:xfrm>
          <a:prstGeom prst="rect">
            <a:avLst/>
          </a:prstGeom>
        </p:spPr>
      </p:pic>
      <p:pic>
        <p:nvPicPr>
          <p:cNvPr id="7" name="Picture 6">
            <a:extLst>
              <a:ext uri="{FF2B5EF4-FFF2-40B4-BE49-F238E27FC236}">
                <a16:creationId xmlns:a16="http://schemas.microsoft.com/office/drawing/2014/main" id="{28AA07B9-F856-4044-9ACB-0E1F9B369CB0}"/>
              </a:ext>
            </a:extLst>
          </p:cNvPr>
          <p:cNvPicPr>
            <a:picLocks noChangeAspect="1"/>
          </p:cNvPicPr>
          <p:nvPr/>
        </p:nvPicPr>
        <p:blipFill>
          <a:blip r:embed="rId4"/>
          <a:stretch>
            <a:fillRect/>
          </a:stretch>
        </p:blipFill>
        <p:spPr>
          <a:xfrm>
            <a:off x="4889240" y="699796"/>
            <a:ext cx="6932646" cy="3937518"/>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3"/>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a:t>THANK </a:t>
            </a:r>
            <a:r>
              <a:rPr lang="en" sz="9000">
                <a:solidFill>
                  <a:schemeClr val="accent3"/>
                </a:solidFill>
              </a:rPr>
              <a:t>YOU!</a:t>
            </a:r>
            <a:endParaRPr sz="9000">
              <a:solidFill>
                <a:schemeClr val="accent3"/>
              </a:solidFill>
            </a:endParaRPr>
          </a:p>
        </p:txBody>
      </p:sp>
      <p:sp>
        <p:nvSpPr>
          <p:cNvPr id="854" name="Google Shape;854;p43"/>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 you have any questions?</a:t>
            </a:r>
            <a:endParaRPr/>
          </a:p>
        </p:txBody>
      </p:sp>
      <p:sp>
        <p:nvSpPr>
          <p:cNvPr id="855" name="Google Shape;855;p43"/>
          <p:cNvSpPr/>
          <p:nvPr/>
        </p:nvSpPr>
        <p:spPr>
          <a:xfrm>
            <a:off x="8281390" y="4171653"/>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6" name="Google Shape;856;p43"/>
          <p:cNvGrpSpPr/>
          <p:nvPr/>
        </p:nvGrpSpPr>
        <p:grpSpPr>
          <a:xfrm>
            <a:off x="8814493" y="4162001"/>
            <a:ext cx="411849" cy="411917"/>
            <a:chOff x="5162200" y="4097750"/>
            <a:chExt cx="338385" cy="338414"/>
          </a:xfrm>
        </p:grpSpPr>
        <p:sp>
          <p:nvSpPr>
            <p:cNvPr id="857" name="Google Shape;857;p43"/>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43"/>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43"/>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60" name="Google Shape;860;p43"/>
          <p:cNvSpPr/>
          <p:nvPr/>
        </p:nvSpPr>
        <p:spPr>
          <a:xfrm>
            <a:off x="7548500" y="4213036"/>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43"/>
          <p:cNvSpPr txBox="1">
            <a:spLocks noGrp="1"/>
          </p:cNvSpPr>
          <p:nvPr>
            <p:ph type="body" idx="2"/>
          </p:nvPr>
        </p:nvSpPr>
        <p:spPr>
          <a:xfrm>
            <a:off x="7367044" y="2902265"/>
            <a:ext cx="3477247" cy="10683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dirty="0"/>
              <a:t>Aziz.Mlayel16@gmail.com</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44"/>
          <p:cNvSpPr/>
          <p:nvPr/>
        </p:nvSpPr>
        <p:spPr>
          <a:xfrm>
            <a:off x="820850" y="1462175"/>
            <a:ext cx="9234900" cy="3735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7" name="Google Shape;867;p44"/>
          <p:cNvSpPr/>
          <p:nvPr/>
        </p:nvSpPr>
        <p:spPr>
          <a:xfrm>
            <a:off x="820850" y="1462175"/>
            <a:ext cx="9234900" cy="37350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868" name="Google Shape;868;p44"/>
          <p:cNvSpPr txBox="1">
            <a:spLocks noGrp="1"/>
          </p:cNvSpPr>
          <p:nvPr>
            <p:ph type="title"/>
          </p:nvPr>
        </p:nvSpPr>
        <p:spPr>
          <a:xfrm>
            <a:off x="1123750" y="1964975"/>
            <a:ext cx="8608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100"/>
              <a:t>CREDITS.</a:t>
            </a:r>
            <a:endParaRPr sz="5100"/>
          </a:p>
        </p:txBody>
      </p:sp>
      <p:sp>
        <p:nvSpPr>
          <p:cNvPr id="869" name="Google Shape;869;p44"/>
          <p:cNvSpPr txBox="1">
            <a:spLocks noGrp="1"/>
          </p:cNvSpPr>
          <p:nvPr>
            <p:ph type="body" idx="1"/>
          </p:nvPr>
        </p:nvSpPr>
        <p:spPr>
          <a:xfrm>
            <a:off x="1123894" y="2965625"/>
            <a:ext cx="8608200" cy="2066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400" dirty="0"/>
              <a:t>Presentation Template: </a:t>
            </a:r>
            <a:r>
              <a:rPr lang="en" sz="2400" u="sng" dirty="0">
                <a:solidFill>
                  <a:schemeClr val="hlink"/>
                </a:solidFill>
                <a:hlinkClick r:id="rId3"/>
              </a:rPr>
              <a:t>SlidesMania</a:t>
            </a:r>
            <a:endParaRPr sz="2400" dirty="0"/>
          </a:p>
          <a:p>
            <a:pPr marL="0" lvl="0" indent="0" algn="l" rtl="0">
              <a:spcBef>
                <a:spcPts val="2100"/>
              </a:spcBef>
              <a:spcAft>
                <a:spcPts val="2100"/>
              </a:spcAft>
              <a:buNone/>
            </a:pPr>
            <a:r>
              <a:rPr lang="en" dirty="0"/>
              <a:t>Fonts used in this presentation: Roboto Mono and </a:t>
            </a:r>
            <a:r>
              <a:rPr lang="en" b="1" dirty="0">
                <a:latin typeface="Roboto"/>
                <a:ea typeface="Roboto"/>
                <a:cs typeface="Roboto"/>
                <a:sym typeface="Roboto"/>
              </a:rPr>
              <a:t>Roboto Bold</a:t>
            </a:r>
            <a:endParaRPr dirty="0"/>
          </a:p>
        </p:txBody>
      </p:sp>
      <p:grpSp>
        <p:nvGrpSpPr>
          <p:cNvPr id="870" name="Google Shape;870;p44"/>
          <p:cNvGrpSpPr/>
          <p:nvPr/>
        </p:nvGrpSpPr>
        <p:grpSpPr>
          <a:xfrm>
            <a:off x="963121" y="1592209"/>
            <a:ext cx="635280" cy="147600"/>
            <a:chOff x="2147366" y="4139382"/>
            <a:chExt cx="635280" cy="147600"/>
          </a:xfrm>
        </p:grpSpPr>
        <p:sp>
          <p:nvSpPr>
            <p:cNvPr id="871" name="Google Shape;871;p4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2" name="Google Shape;872;p4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3" name="Google Shape;873;p4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solidFill>
                  <a:schemeClr val="accent3"/>
                </a:solidFill>
              </a:rPr>
              <a:t>HELLO!</a:t>
            </a:r>
            <a:r>
              <a:rPr lang="en"/>
              <a:t> I’m…</a:t>
            </a:r>
            <a:endParaRPr/>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100" dirty="0">
                <a:solidFill>
                  <a:schemeClr val="accent3"/>
                </a:solidFill>
              </a:rPr>
              <a:t>&lt;p&gt; </a:t>
            </a:r>
            <a:r>
              <a:rPr lang="en" sz="2100" dirty="0">
                <a:solidFill>
                  <a:schemeClr val="tx1"/>
                </a:solidFill>
              </a:rPr>
              <a:t>Aziz and today I’m going to showacase for you my final project in database principales </a:t>
            </a:r>
            <a:r>
              <a:rPr lang="en" sz="2100" dirty="0">
                <a:solidFill>
                  <a:schemeClr val="accent3"/>
                </a:solidFill>
              </a:rPr>
              <a:t>&lt;/p&gt;</a:t>
            </a:r>
            <a:endParaRPr dirty="0"/>
          </a:p>
        </p:txBody>
      </p:sp>
      <p:pic>
        <p:nvPicPr>
          <p:cNvPr id="3" name="Picture 2">
            <a:extLst>
              <a:ext uri="{FF2B5EF4-FFF2-40B4-BE49-F238E27FC236}">
                <a16:creationId xmlns:a16="http://schemas.microsoft.com/office/drawing/2014/main" id="{3C7EBF09-78CD-4791-BCF6-7B4E1E5810A6}"/>
              </a:ext>
            </a:extLst>
          </p:cNvPr>
          <p:cNvPicPr>
            <a:picLocks noChangeAspect="1"/>
          </p:cNvPicPr>
          <p:nvPr/>
        </p:nvPicPr>
        <p:blipFill>
          <a:blip r:embed="rId3"/>
          <a:stretch>
            <a:fillRect/>
          </a:stretch>
        </p:blipFill>
        <p:spPr>
          <a:xfrm>
            <a:off x="7568293" y="2265783"/>
            <a:ext cx="2891323" cy="289132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4"/>
          <p:cNvSpPr txBox="1">
            <a:spLocks noGrp="1"/>
          </p:cNvSpPr>
          <p:nvPr>
            <p:ph type="title" idx="5"/>
          </p:nvPr>
        </p:nvSpPr>
        <p:spPr>
          <a:xfrm>
            <a:off x="950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06</a:t>
            </a:r>
            <a:endParaRPr>
              <a:solidFill>
                <a:schemeClr val="accent2"/>
              </a:solidFill>
            </a:endParaRPr>
          </a:p>
        </p:txBody>
      </p:sp>
      <p:sp>
        <p:nvSpPr>
          <p:cNvPr id="394" name="Google Shape;394;p24"/>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TABLE OF </a:t>
            </a:r>
            <a:r>
              <a:rPr lang="en" sz="6000">
                <a:solidFill>
                  <a:schemeClr val="accent2"/>
                </a:solidFill>
              </a:rPr>
              <a:t>CONTENTS.</a:t>
            </a:r>
            <a:endParaRPr sz="6000">
              <a:solidFill>
                <a:schemeClr val="accent2"/>
              </a:solidFill>
            </a:endParaRPr>
          </a:p>
        </p:txBody>
      </p:sp>
      <p:sp>
        <p:nvSpPr>
          <p:cNvPr id="395" name="Google Shape;395;p24"/>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We will talk about </a:t>
            </a:r>
            <a:r>
              <a:rPr lang="en" dirty="0">
                <a:solidFill>
                  <a:schemeClr val="accent1"/>
                </a:solidFill>
              </a:rPr>
              <a:t>the purpose of this project</a:t>
            </a:r>
            <a:r>
              <a:rPr lang="en" dirty="0"/>
              <a:t>.</a:t>
            </a:r>
            <a:endParaRPr dirty="0"/>
          </a:p>
        </p:txBody>
      </p:sp>
      <p:sp>
        <p:nvSpPr>
          <p:cNvPr id="396" name="Google Shape;396;p24"/>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We will talk about </a:t>
            </a:r>
            <a:r>
              <a:rPr lang="en" dirty="0">
                <a:solidFill>
                  <a:schemeClr val="accent3"/>
                </a:solidFill>
              </a:rPr>
              <a:t>why I choose this project</a:t>
            </a:r>
            <a:r>
              <a:rPr lang="en" dirty="0"/>
              <a:t>.</a:t>
            </a:r>
            <a:endParaRPr dirty="0"/>
          </a:p>
        </p:txBody>
      </p:sp>
      <p:sp>
        <p:nvSpPr>
          <p:cNvPr id="397" name="Google Shape;397;p24"/>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After that we will talk about </a:t>
            </a:r>
            <a:r>
              <a:rPr lang="en" dirty="0">
                <a:solidFill>
                  <a:schemeClr val="accent1"/>
                </a:solidFill>
              </a:rPr>
              <a:t>the final functions</a:t>
            </a:r>
            <a:r>
              <a:rPr lang="en" dirty="0"/>
              <a:t>.</a:t>
            </a:r>
            <a:endParaRPr dirty="0"/>
          </a:p>
        </p:txBody>
      </p:sp>
      <p:sp>
        <p:nvSpPr>
          <p:cNvPr id="398" name="Google Shape;398;p24"/>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We will also talk about how </a:t>
            </a:r>
            <a:r>
              <a:rPr lang="en" dirty="0">
                <a:solidFill>
                  <a:schemeClr val="accent3"/>
                </a:solidFill>
              </a:rPr>
              <a:t>this project could be extended for further research</a:t>
            </a:r>
            <a:r>
              <a:rPr lang="en" dirty="0"/>
              <a:t>.</a:t>
            </a:r>
            <a:endParaRPr dirty="0"/>
          </a:p>
        </p:txBody>
      </p:sp>
      <p:sp>
        <p:nvSpPr>
          <p:cNvPr id="399" name="Google Shape;399;p24"/>
          <p:cNvSpPr txBox="1">
            <a:spLocks noGrp="1"/>
          </p:cNvSpPr>
          <p:nvPr>
            <p:ph type="title" idx="5"/>
          </p:nvPr>
        </p:nvSpPr>
        <p:spPr>
          <a:xfrm>
            <a:off x="18070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01</a:t>
            </a:r>
            <a:endParaRPr>
              <a:solidFill>
                <a:schemeClr val="accent1"/>
              </a:solidFill>
            </a:endParaRPr>
          </a:p>
        </p:txBody>
      </p:sp>
      <p:sp>
        <p:nvSpPr>
          <p:cNvPr id="400" name="Google Shape;400;p24"/>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Then, we will talk about </a:t>
            </a:r>
            <a:r>
              <a:rPr lang="en" dirty="0">
                <a:solidFill>
                  <a:schemeClr val="accent2"/>
                </a:solidFill>
              </a:rPr>
              <a:t>the technologies I used</a:t>
            </a:r>
            <a:r>
              <a:rPr lang="en" dirty="0"/>
              <a:t>.</a:t>
            </a:r>
            <a:endParaRPr dirty="0"/>
          </a:p>
        </p:txBody>
      </p:sp>
      <p:sp>
        <p:nvSpPr>
          <p:cNvPr id="401" name="Google Shape;401;p24"/>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And I will demonstrate </a:t>
            </a:r>
            <a:r>
              <a:rPr lang="en" dirty="0">
                <a:solidFill>
                  <a:schemeClr val="accent2"/>
                </a:solidFill>
              </a:rPr>
              <a:t>how the the app works lastly</a:t>
            </a:r>
            <a:r>
              <a:rPr lang="en" dirty="0"/>
              <a:t>.</a:t>
            </a:r>
            <a:endParaRPr dirty="0"/>
          </a:p>
        </p:txBody>
      </p:sp>
      <p:sp>
        <p:nvSpPr>
          <p:cNvPr id="402" name="Google Shape;402;p24"/>
          <p:cNvSpPr txBox="1">
            <a:spLocks noGrp="1"/>
          </p:cNvSpPr>
          <p:nvPr>
            <p:ph type="title" idx="5"/>
          </p:nvPr>
        </p:nvSpPr>
        <p:spPr>
          <a:xfrm>
            <a:off x="569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02</a:t>
            </a:r>
            <a:endParaRPr/>
          </a:p>
        </p:txBody>
      </p:sp>
      <p:sp>
        <p:nvSpPr>
          <p:cNvPr id="403" name="Google Shape;403;p24"/>
          <p:cNvSpPr txBox="1">
            <a:spLocks noGrp="1"/>
          </p:cNvSpPr>
          <p:nvPr>
            <p:ph type="title" idx="5"/>
          </p:nvPr>
        </p:nvSpPr>
        <p:spPr>
          <a:xfrm>
            <a:off x="950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03</a:t>
            </a:r>
            <a:endParaRPr>
              <a:solidFill>
                <a:schemeClr val="accent2"/>
              </a:solidFill>
            </a:endParaRPr>
          </a:p>
        </p:txBody>
      </p:sp>
      <p:sp>
        <p:nvSpPr>
          <p:cNvPr id="404" name="Google Shape;404;p24"/>
          <p:cNvSpPr txBox="1">
            <a:spLocks noGrp="1"/>
          </p:cNvSpPr>
          <p:nvPr>
            <p:ph type="title" idx="5"/>
          </p:nvPr>
        </p:nvSpPr>
        <p:spPr>
          <a:xfrm>
            <a:off x="18070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04</a:t>
            </a:r>
            <a:endParaRPr>
              <a:solidFill>
                <a:schemeClr val="accent1"/>
              </a:solidFill>
            </a:endParaRPr>
          </a:p>
        </p:txBody>
      </p:sp>
      <p:sp>
        <p:nvSpPr>
          <p:cNvPr id="405" name="Google Shape;405;p24"/>
          <p:cNvSpPr txBox="1">
            <a:spLocks noGrp="1"/>
          </p:cNvSpPr>
          <p:nvPr>
            <p:ph type="title" idx="5"/>
          </p:nvPr>
        </p:nvSpPr>
        <p:spPr>
          <a:xfrm>
            <a:off x="569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05</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25"/>
          <p:cNvSpPr txBox="1">
            <a:spLocks noGrp="1"/>
          </p:cNvSpPr>
          <p:nvPr>
            <p:ph type="title"/>
          </p:nvPr>
        </p:nvSpPr>
        <p:spPr>
          <a:xfrm>
            <a:off x="3506900" y="2041674"/>
            <a:ext cx="7345500" cy="3230121"/>
          </a:xfrm>
          <a:prstGeom prst="rect">
            <a:avLst/>
          </a:prstGeom>
        </p:spPr>
        <p:txBody>
          <a:bodyPr spcFirstLastPara="1" wrap="square" lIns="121900" tIns="121900" rIns="121900" bIns="121900" anchor="t" anchorCtr="0">
            <a:noAutofit/>
          </a:bodyPr>
          <a:lstStyle/>
          <a:p>
            <a:pPr marL="0" lvl="0" indent="0" algn="just" rtl="0">
              <a:spcBef>
                <a:spcPts val="0"/>
              </a:spcBef>
              <a:spcAft>
                <a:spcPts val="0"/>
              </a:spcAft>
              <a:buNone/>
            </a:pPr>
            <a:r>
              <a:rPr lang="en" sz="5800" dirty="0"/>
              <a:t>WE WILL TALK ABOUT </a:t>
            </a:r>
            <a:r>
              <a:rPr lang="en" sz="6800" dirty="0">
                <a:solidFill>
                  <a:schemeClr val="accent1"/>
                </a:solidFill>
              </a:rPr>
              <a:t>THE PURPOSE OF THE PROJECT</a:t>
            </a:r>
            <a:endParaRPr sz="5800" dirty="0"/>
          </a:p>
        </p:txBody>
      </p:sp>
      <p:sp>
        <p:nvSpPr>
          <p:cNvPr id="412" name="Google Shape;412;p25"/>
          <p:cNvSpPr/>
          <p:nvPr/>
        </p:nvSpPr>
        <p:spPr>
          <a:xfrm>
            <a:off x="1663550" y="2130577"/>
            <a:ext cx="1627849" cy="1486099"/>
          </a:xfrm>
          <a:prstGeom prst="rect">
            <a:avLst/>
          </a:prstGeom>
        </p:spPr>
        <p:txBody>
          <a:bodyPr>
            <a:prstTxWarp prst="textPlain">
              <a:avLst/>
            </a:prstTxWarp>
          </a:bodyPr>
          <a:lstStyle/>
          <a:p>
            <a:pPr lvl="0" algn="ctr"/>
            <a:r>
              <a:rPr b="1" i="0">
                <a:ln>
                  <a:noFill/>
                </a:ln>
                <a:solidFill>
                  <a:schemeClr val="accent1"/>
                </a:solidFill>
                <a:latin typeface="Roboto Mono"/>
              </a:rPr>
              <a:t>01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55500"/>
            <a:ext cx="7794000" cy="974516"/>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3"/>
                </a:solidFill>
              </a:rPr>
              <a:t>HELP COMPANIES</a:t>
            </a:r>
            <a:endParaRPr sz="6000" dirty="0">
              <a:solidFill>
                <a:schemeClr val="accent3"/>
              </a:solidFill>
            </a:endParaRPr>
          </a:p>
        </p:txBody>
      </p:sp>
      <p:sp>
        <p:nvSpPr>
          <p:cNvPr id="418" name="Google Shape;418;p26"/>
          <p:cNvSpPr txBox="1">
            <a:spLocks noGrp="1"/>
          </p:cNvSpPr>
          <p:nvPr>
            <p:ph type="subTitle" idx="1"/>
          </p:nvPr>
        </p:nvSpPr>
        <p:spPr>
          <a:xfrm>
            <a:off x="1200999" y="2305299"/>
            <a:ext cx="9174641" cy="1734855"/>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b="0" dirty="0">
                <a:solidFill>
                  <a:schemeClr val="accent3"/>
                </a:solidFill>
              </a:rPr>
              <a:t>&lt;p&gt; </a:t>
            </a:r>
            <a:r>
              <a:rPr lang="en" b="0" dirty="0">
                <a:solidFill>
                  <a:schemeClr val="tx1"/>
                </a:solidFill>
              </a:rPr>
              <a:t>Companies have complicated structures so sometimes it becomes impossible to manages its data. So this website helps those companies to make their work more easy</a:t>
            </a:r>
            <a:r>
              <a:rPr lang="en" b="0" dirty="0">
                <a:solidFill>
                  <a:schemeClr val="accent3"/>
                </a:solidFill>
              </a:rPr>
              <a:t>&lt;/p&gt;</a:t>
            </a:r>
            <a:endParaRPr b="0" dirty="0">
              <a:solidFill>
                <a:schemeClr val="accent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p31"/>
          <p:cNvSpPr txBox="1">
            <a:spLocks noGrp="1"/>
          </p:cNvSpPr>
          <p:nvPr>
            <p:ph type="title"/>
          </p:nvPr>
        </p:nvSpPr>
        <p:spPr>
          <a:xfrm>
            <a:off x="3659300" y="2041674"/>
            <a:ext cx="6730800" cy="3146145"/>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t>NOW WE WILL TALK ABOUT </a:t>
            </a:r>
            <a:r>
              <a:rPr lang="en" sz="6800" dirty="0">
                <a:solidFill>
                  <a:schemeClr val="accent3"/>
                </a:solidFill>
              </a:rPr>
              <a:t>WHY I CHOOSE THIS PROJECT </a:t>
            </a:r>
            <a:endParaRPr sz="6800" dirty="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3"/>
                </a:solidFill>
                <a:latin typeface="Roboto Mono"/>
              </a:rPr>
              <a:t>0</a:t>
            </a:r>
            <a:r>
              <a:rPr lang="en-US" b="1" i="0" dirty="0">
                <a:ln>
                  <a:noFill/>
                </a:ln>
                <a:solidFill>
                  <a:schemeClr val="accent3"/>
                </a:solidFill>
                <a:latin typeface="Roboto Mono"/>
              </a:rPr>
              <a:t>2</a:t>
            </a:r>
            <a:endParaRPr b="1" i="0" dirty="0">
              <a:ln>
                <a:noFill/>
              </a:ln>
              <a:solidFill>
                <a:schemeClr val="accent3"/>
              </a:solidFill>
              <a:latin typeface="Roboto Mono"/>
            </a:endParaRPr>
          </a:p>
        </p:txBody>
      </p:sp>
    </p:spTree>
    <p:extLst>
      <p:ext uri="{BB962C8B-B14F-4D97-AF65-F5344CB8AC3E}">
        <p14:creationId xmlns:p14="http://schemas.microsoft.com/office/powerpoint/2010/main" val="17723081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3B61208-00FB-4E8D-BE4C-ACB8E997282C}"/>
              </a:ext>
            </a:extLst>
          </p:cNvPr>
          <p:cNvSpPr>
            <a:spLocks noGrp="1"/>
          </p:cNvSpPr>
          <p:nvPr>
            <p:ph type="title" idx="2"/>
          </p:nvPr>
        </p:nvSpPr>
        <p:spPr/>
        <p:txBody>
          <a:bodyPr/>
          <a:lstStyle/>
          <a:p>
            <a:r>
              <a:rPr lang="en-US" dirty="0"/>
              <a:t>GRAPHIC DESIGN BACKGROUND</a:t>
            </a:r>
          </a:p>
        </p:txBody>
      </p:sp>
      <p:pic>
        <p:nvPicPr>
          <p:cNvPr id="12" name="Picture 11">
            <a:extLst>
              <a:ext uri="{FF2B5EF4-FFF2-40B4-BE49-F238E27FC236}">
                <a16:creationId xmlns:a16="http://schemas.microsoft.com/office/drawing/2014/main" id="{0C835C11-48F5-40B6-BA83-41D25A9C84AC}"/>
              </a:ext>
            </a:extLst>
          </p:cNvPr>
          <p:cNvPicPr>
            <a:picLocks noChangeAspect="1"/>
          </p:cNvPicPr>
          <p:nvPr/>
        </p:nvPicPr>
        <p:blipFill>
          <a:blip r:embed="rId2"/>
          <a:stretch>
            <a:fillRect/>
          </a:stretch>
        </p:blipFill>
        <p:spPr>
          <a:xfrm>
            <a:off x="867747" y="2946085"/>
            <a:ext cx="2671665" cy="2337707"/>
          </a:xfrm>
          <a:prstGeom prst="rect">
            <a:avLst/>
          </a:prstGeom>
          <a:ln>
            <a:noFill/>
          </a:ln>
          <a:effectLst>
            <a:outerShdw blurRad="190500" algn="tl" rotWithShape="0">
              <a:srgbClr val="000000">
                <a:alpha val="70000"/>
              </a:srgbClr>
            </a:outerShdw>
          </a:effectLst>
        </p:spPr>
      </p:pic>
      <p:pic>
        <p:nvPicPr>
          <p:cNvPr id="14" name="Picture 13">
            <a:extLst>
              <a:ext uri="{FF2B5EF4-FFF2-40B4-BE49-F238E27FC236}">
                <a16:creationId xmlns:a16="http://schemas.microsoft.com/office/drawing/2014/main" id="{35ECD770-2750-41EA-A103-622204E64591}"/>
              </a:ext>
            </a:extLst>
          </p:cNvPr>
          <p:cNvPicPr>
            <a:picLocks noChangeAspect="1"/>
          </p:cNvPicPr>
          <p:nvPr/>
        </p:nvPicPr>
        <p:blipFill>
          <a:blip r:embed="rId3"/>
          <a:stretch>
            <a:fillRect/>
          </a:stretch>
        </p:blipFill>
        <p:spPr>
          <a:xfrm>
            <a:off x="4963886" y="2216391"/>
            <a:ext cx="2444620" cy="2425218"/>
          </a:xfrm>
          <a:prstGeom prst="rect">
            <a:avLst/>
          </a:prstGeom>
          <a:ln>
            <a:noFill/>
          </a:ln>
          <a:effectLst>
            <a:outerShdw blurRad="190500" algn="tl" rotWithShape="0">
              <a:srgbClr val="000000">
                <a:alpha val="70000"/>
              </a:srgbClr>
            </a:outerShdw>
          </a:effectLst>
        </p:spPr>
      </p:pic>
      <p:pic>
        <p:nvPicPr>
          <p:cNvPr id="16" name="Picture 15">
            <a:extLst>
              <a:ext uri="{FF2B5EF4-FFF2-40B4-BE49-F238E27FC236}">
                <a16:creationId xmlns:a16="http://schemas.microsoft.com/office/drawing/2014/main" id="{9780A3F9-9CD0-411B-9DCB-116906A2AB60}"/>
              </a:ext>
            </a:extLst>
          </p:cNvPr>
          <p:cNvPicPr>
            <a:picLocks noChangeAspect="1"/>
          </p:cNvPicPr>
          <p:nvPr/>
        </p:nvPicPr>
        <p:blipFill>
          <a:blip r:embed="rId4"/>
          <a:stretch>
            <a:fillRect/>
          </a:stretch>
        </p:blipFill>
        <p:spPr>
          <a:xfrm>
            <a:off x="9190653" y="2946085"/>
            <a:ext cx="1847461" cy="239055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6367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pic>
        <p:nvPicPr>
          <p:cNvPr id="2050" name="Picture 2" descr="Introduction to web development(Basics): 3 types and it's skills | Disbug  Blog">
            <a:extLst>
              <a:ext uri="{FF2B5EF4-FFF2-40B4-BE49-F238E27FC236}">
                <a16:creationId xmlns:a16="http://schemas.microsoft.com/office/drawing/2014/main" id="{F3B42758-4232-4FB1-91AC-1F4E6FC99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8562" y="1857375"/>
            <a:ext cx="4714875" cy="31432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
        <p:nvSpPr>
          <p:cNvPr id="7" name="Title 5">
            <a:extLst>
              <a:ext uri="{FF2B5EF4-FFF2-40B4-BE49-F238E27FC236}">
                <a16:creationId xmlns:a16="http://schemas.microsoft.com/office/drawing/2014/main" id="{E29C3B29-C2E9-4003-A086-404BF20510AF}"/>
              </a:ext>
            </a:extLst>
          </p:cNvPr>
          <p:cNvSpPr txBox="1">
            <a:spLocks/>
          </p:cNvSpPr>
          <p:nvPr/>
        </p:nvSpPr>
        <p:spPr>
          <a:xfrm>
            <a:off x="2425192" y="700676"/>
            <a:ext cx="7714837" cy="7635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400" b="1" dirty="0">
                <a:solidFill>
                  <a:schemeClr val="tx1"/>
                </a:solidFill>
                <a:latin typeface="Roboto" panose="02000000000000000000" pitchFamily="2" charset="0"/>
                <a:ea typeface="Roboto" panose="02000000000000000000" pitchFamily="2" charset="0"/>
              </a:rPr>
              <a:t>WEB DEVELOPMENT CAREER</a:t>
            </a:r>
          </a:p>
        </p:txBody>
      </p:sp>
    </p:spTree>
    <p:extLst>
      <p:ext uri="{BB962C8B-B14F-4D97-AF65-F5344CB8AC3E}">
        <p14:creationId xmlns:p14="http://schemas.microsoft.com/office/powerpoint/2010/main" val="458798950"/>
      </p:ext>
    </p:extLst>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326</TotalTime>
  <Words>727</Words>
  <Application>Microsoft Office PowerPoint</Application>
  <PresentationFormat>Widescreen</PresentationFormat>
  <Paragraphs>99</Paragraphs>
  <Slides>27</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Roboto</vt:lpstr>
      <vt:lpstr>Roboto Mono</vt:lpstr>
      <vt:lpstr>Aldrich</vt:lpstr>
      <vt:lpstr>Abril Fatface</vt:lpstr>
      <vt:lpstr>Calibri</vt:lpstr>
      <vt:lpstr>Roboto Mono SemiBold</vt:lpstr>
      <vt:lpstr>Griffy</vt:lpstr>
      <vt:lpstr>SlidesMania</vt:lpstr>
      <vt:lpstr>COMPANY DATABASE WEBSITE</vt:lpstr>
      <vt:lpstr>ACKNOWLEDGEMENT</vt:lpstr>
      <vt:lpstr>HELLO! I’m…</vt:lpstr>
      <vt:lpstr>06</vt:lpstr>
      <vt:lpstr>WE WILL TALK ABOUT THE PURPOSE OF THE PROJECT</vt:lpstr>
      <vt:lpstr>HELP COMPANIES</vt:lpstr>
      <vt:lpstr>NOW WE WILL TALK ABOUT WHY I CHOOSE THIS PROJECT </vt:lpstr>
      <vt:lpstr>GRAPHIC DESIGN BACKGROUND</vt:lpstr>
      <vt:lpstr>PowerPoint Presentation</vt:lpstr>
      <vt:lpstr>NOW WE WILL TALK ABOUT THE TECHNOLOGIES</vt:lpstr>
      <vt:lpstr>The main Technologies I used are:</vt:lpstr>
      <vt:lpstr>WE WILL TALK ABOUT THE FINAL FUNCTIONS</vt:lpstr>
      <vt:lpstr>Authentication</vt:lpstr>
      <vt:lpstr>Code Snippet:</vt:lpstr>
      <vt:lpstr>CREATE &amp; UPDATE</vt:lpstr>
      <vt:lpstr>Screenshot from the website</vt:lpstr>
      <vt:lpstr>Screenshot from the website</vt:lpstr>
      <vt:lpstr>Screenshot from the website</vt:lpstr>
      <vt:lpstr>Screenshot from the website</vt:lpstr>
      <vt:lpstr>Screenshot from the website</vt:lpstr>
      <vt:lpstr>Screenshot from the website</vt:lpstr>
      <vt:lpstr>NOW WE WILL TALK ABOUT FURTHER RESEARCH</vt:lpstr>
      <vt:lpstr>BACK-END</vt:lpstr>
      <vt:lpstr>NOW I WILL SHOWACASE THE WEB APP</vt:lpstr>
      <vt:lpstr>WEBSITE DESIGN </vt:lpstr>
      <vt:lpstr>THANK YOU!</vt:lpstr>
      <vt:lpstr>CREDITS.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COMPANY DATABASE WEBSITE</dc:title>
  <dc:creator>Aziz Mlayel</dc:creator>
  <cp:lastModifiedBy>Aziz</cp:lastModifiedBy>
  <cp:revision>16</cp:revision>
  <dcterms:modified xsi:type="dcterms:W3CDTF">2022-12-02T07:58:16Z</dcterms:modified>
</cp:coreProperties>
</file>